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4" r:id="rId1"/>
  </p:sldMasterIdLst>
  <p:notesMasterIdLst>
    <p:notesMasterId r:id="rId34"/>
  </p:notesMasterIdLst>
  <p:handoutMasterIdLst>
    <p:handoutMasterId r:id="rId35"/>
  </p:handoutMasterIdLst>
  <p:sldIdLst>
    <p:sldId id="318" r:id="rId2"/>
    <p:sldId id="319" r:id="rId3"/>
    <p:sldId id="358" r:id="rId4"/>
    <p:sldId id="321" r:id="rId5"/>
    <p:sldId id="359" r:id="rId6"/>
    <p:sldId id="324" r:id="rId7"/>
    <p:sldId id="360" r:id="rId8"/>
    <p:sldId id="361" r:id="rId9"/>
    <p:sldId id="362" r:id="rId10"/>
    <p:sldId id="328" r:id="rId11"/>
    <p:sldId id="329" r:id="rId12"/>
    <p:sldId id="365" r:id="rId13"/>
    <p:sldId id="354" r:id="rId14"/>
    <p:sldId id="338" r:id="rId15"/>
    <p:sldId id="340" r:id="rId16"/>
    <p:sldId id="355" r:id="rId17"/>
    <p:sldId id="344" r:id="rId18"/>
    <p:sldId id="349" r:id="rId19"/>
    <p:sldId id="350" r:id="rId20"/>
    <p:sldId id="351" r:id="rId21"/>
    <p:sldId id="363" r:id="rId22"/>
    <p:sldId id="352" r:id="rId23"/>
    <p:sldId id="353" r:id="rId24"/>
    <p:sldId id="330" r:id="rId25"/>
    <p:sldId id="339" r:id="rId26"/>
    <p:sldId id="332" r:id="rId27"/>
    <p:sldId id="327" r:id="rId28"/>
    <p:sldId id="333" r:id="rId29"/>
    <p:sldId id="334" r:id="rId30"/>
    <p:sldId id="335" r:id="rId31"/>
    <p:sldId id="357" r:id="rId32"/>
    <p:sldId id="364" r:id="rId3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horzBarState="maximized"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4" y="-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C9473-4D2F-AC45-A880-C0FF16307944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CC5A1-5E99-334C-BD6C-52B3BFA1C2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F79F0-BD17-AD43-AD80-899360C8635D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D1FAD-98E2-494F-BDD9-B6285864CB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8738" y="1295400"/>
            <a:ext cx="6486525" cy="3152775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/>
          <a:p>
            <a:pPr defTabSz="91440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/>
            </a:pPr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 anchor="b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F3936-415E-BD4B-B349-D164A1B8136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1C29D-E997-7D40-B084-A051C59EA1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6494211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1AD37-CB1E-F341-A877-C8149CAC80DF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33FFC-9F0B-FF41-AE6B-EF1B18BB61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2298557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90028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5483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18425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23161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29329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2348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1204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1647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78572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BA245-812D-8E4E-BADA-C0A56D938785}" type="datetimeFigureOut">
              <a:rPr lang="en-US" smtClean="0"/>
              <a:pPr>
                <a:defRPr/>
              </a:pPr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BD0A-7102-084B-B4FC-269E2AE33D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79460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28" name="Picture 1" descr="logo-LBL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" y="28575"/>
            <a:ext cx="7651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2" descr="JET-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1025" y="38100"/>
            <a:ext cx="9429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ransition>
    <p:zoom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3600" b="1" kern="1200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9250" indent="-349250" algn="l" rtl="0" eaLnBrk="1" fontAlgn="base" hangingPunct="1">
        <a:spcBef>
          <a:spcPts val="2000"/>
        </a:spcBef>
        <a:spcAft>
          <a:spcPct val="0"/>
        </a:spcAft>
        <a:buClr>
          <a:srgbClr val="6FB7D7"/>
        </a:buClr>
        <a:buSzPct val="110000"/>
        <a:buFont typeface="Wingdings 2" charset="0"/>
        <a:buChar char=""/>
        <a:defRPr lang="en-US" sz="2800" b="1" kern="1200" dirty="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1pPr>
      <a:lvl2pPr marL="685800" indent="-336550" algn="l" rtl="0" eaLnBrk="1" fontAlgn="base" hangingPunct="1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charset="0"/>
        <a:buChar char=""/>
        <a:defRPr lang="en-US" sz="2800" kern="1200" dirty="0">
          <a:solidFill>
            <a:srgbClr val="898989"/>
          </a:solidFill>
          <a:latin typeface="+mn-lt"/>
          <a:ea typeface="ＭＳ Ｐゴシック" charset="0"/>
          <a:cs typeface="+mn-cs"/>
        </a:defRPr>
      </a:lvl2pPr>
      <a:lvl3pPr marL="968375" indent="-282575" algn="l" rtl="0" eaLnBrk="1" fontAlgn="base" hangingPunct="1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charset="0"/>
        <a:buChar char=""/>
        <a:defRPr lang="en-US" sz="2400" kern="1200" dirty="0">
          <a:solidFill>
            <a:srgbClr val="898989"/>
          </a:solidFill>
          <a:latin typeface="+mn-lt"/>
          <a:ea typeface="ＭＳ Ｐゴシック" charset="0"/>
          <a:cs typeface="+mn-cs"/>
        </a:defRPr>
      </a:lvl3pPr>
      <a:lvl4pPr marL="1263650" indent="-295275" algn="l" rtl="0" eaLnBrk="1" fontAlgn="base" hangingPunct="1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charset="0"/>
        <a:buChar char=""/>
        <a:defRPr lang="en-US" sz="2000" kern="1200" dirty="0">
          <a:solidFill>
            <a:srgbClr val="898989"/>
          </a:solidFill>
          <a:latin typeface="+mn-lt"/>
          <a:ea typeface="ＭＳ Ｐゴシック" charset="0"/>
          <a:cs typeface="+mn-cs"/>
        </a:defRPr>
      </a:lvl4pPr>
      <a:lvl5pPr marL="1546225" indent="-282575" algn="l" rtl="0" eaLnBrk="1" fontAlgn="base" hangingPunct="1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charset="0"/>
        <a:buChar char=""/>
        <a:defRPr lang="en-US" sz="2000" kern="1200" dirty="0">
          <a:solidFill>
            <a:srgbClr val="898989"/>
          </a:solidFill>
          <a:latin typeface="+mn-lt"/>
          <a:ea typeface="ＭＳ Ｐゴシック" charset="0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.jpeg"/><Relationship Id="rId5" Type="http://schemas.openxmlformats.org/officeDocument/2006/relationships/image" Target="../media/image6.pn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3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Relationship Id="rId3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3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Relationship Id="rId3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Relationship Id="rId3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3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Relationship Id="rId3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3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1328738"/>
            <a:ext cx="9144000" cy="287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609600" y="82628"/>
            <a:ext cx="7924800" cy="1524000"/>
          </a:xfrm>
        </p:spPr>
        <p:txBody>
          <a:bodyPr/>
          <a:lstStyle/>
          <a:p>
            <a:r>
              <a:rPr lang="en-US" altLang="zh-CN" sz="3200" dirty="0" smtClean="0">
                <a:solidFill>
                  <a:srgbClr val="3366FF"/>
                </a:solidFill>
                <a:latin typeface="Calibri" charset="0"/>
                <a:ea typeface="ヒラギノ角ゴ ProN W3" charset="0"/>
                <a:cs typeface="ヒラギノ角ゴ ProN W3" charset="0"/>
              </a:rPr>
              <a:t>Transport Theory </a:t>
            </a:r>
            <a:r>
              <a:rPr lang="en-US" altLang="zh-CN" sz="3200" dirty="0" smtClean="0">
                <a:solidFill>
                  <a:srgbClr val="3366FF"/>
                </a:solidFill>
                <a:latin typeface="Calibri" charset="0"/>
                <a:ea typeface="ヒラギノ角ゴ ProN W3" charset="0"/>
                <a:cs typeface="ヒラギノ角ゴ ProN W3" charset="0"/>
              </a:rPr>
              <a:t>of Open Heavy Flavor in Heavy-</a:t>
            </a:r>
            <a:r>
              <a:rPr lang="en-US" altLang="zh-CN" sz="3200" dirty="0" smtClean="0">
                <a:ea typeface="ヒラギノ角ゴ ProN W3" charset="0"/>
                <a:cs typeface="ヒラギノ角ゴ ProN W3" charset="0"/>
              </a:rPr>
              <a:t>Ion Collisions</a:t>
            </a:r>
            <a:endParaRPr lang="en-US" altLang="zh-CN" sz="3200" dirty="0">
              <a:solidFill>
                <a:srgbClr val="3366FF"/>
              </a:solidFill>
              <a:latin typeface="Calibri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30163" y="4200552"/>
            <a:ext cx="91440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algn="ctr" eaLnBrk="1" hangingPunct="1"/>
            <a:r>
              <a:rPr lang="en-US" altLang="zh-CN" sz="26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Shanshan Cao</a:t>
            </a:r>
          </a:p>
          <a:p>
            <a:pPr algn="ctr" eaLnBrk="1" hangingPunct="1"/>
            <a:r>
              <a:rPr lang="en-US" altLang="zh-CN" sz="2600" i="1" dirty="0" smtClean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Lawrence Berkeley National Lab</a:t>
            </a:r>
            <a:endParaRPr lang="en-US" altLang="zh-CN" sz="2600" i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  <a:p>
            <a:pPr algn="ctr" eaLnBrk="1" hangingPunct="1"/>
            <a:r>
              <a:rPr lang="en-US" altLang="zh-CN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In collaboration with</a:t>
            </a:r>
            <a:r>
              <a:rPr lang="en-US" altLang="zh-CN" b="1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 G.-Y. Qin</a:t>
            </a:r>
            <a:r>
              <a:rPr lang="en-US" altLang="zh-CN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,</a:t>
            </a:r>
            <a:r>
              <a:rPr lang="en-US" altLang="zh-CN" b="1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 and S</a:t>
            </a:r>
            <a:r>
              <a:rPr lang="en-US" altLang="zh-CN" b="1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. </a:t>
            </a:r>
            <a:r>
              <a:rPr lang="en-US" altLang="zh-CN" b="1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Bass</a:t>
            </a:r>
            <a:endParaRPr lang="en-US" altLang="zh-CN" b="1" dirty="0">
              <a:solidFill>
                <a:srgbClr val="168926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7050682" y="1481432"/>
            <a:ext cx="2029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1800" b="1" i="1" dirty="0" smtClean="0">
                <a:solidFill>
                  <a:srgbClr val="660066"/>
                </a:solidFill>
              </a:rPr>
              <a:t>October 8, </a:t>
            </a:r>
            <a:r>
              <a:rPr lang="en-US" altLang="zh-CN" sz="1800" b="1" i="1" dirty="0" smtClean="0">
                <a:solidFill>
                  <a:srgbClr val="660066"/>
                </a:solidFill>
              </a:rPr>
              <a:t>2015</a:t>
            </a:r>
            <a:endParaRPr lang="en-US" altLang="zh-CN" sz="1800" b="1" i="1" dirty="0">
              <a:solidFill>
                <a:srgbClr val="660066"/>
              </a:solidFill>
            </a:endParaRPr>
          </a:p>
        </p:txBody>
      </p:sp>
      <p:pic>
        <p:nvPicPr>
          <p:cNvPr id="2" name="Picture 1" descr="duke qc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022875" y="5581649"/>
            <a:ext cx="971550" cy="914400"/>
          </a:xfrm>
          <a:prstGeom prst="rect">
            <a:avLst/>
          </a:prstGeom>
        </p:spPr>
      </p:pic>
      <p:pic>
        <p:nvPicPr>
          <p:cNvPr id="3" name="Picture 2" descr="logo-LB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74799" y="5539317"/>
            <a:ext cx="1427181" cy="9889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7942" y="5539317"/>
            <a:ext cx="2007108" cy="1012698"/>
          </a:xfrm>
          <a:prstGeom prst="rect">
            <a:avLst/>
          </a:prstGeom>
        </p:spPr>
      </p:pic>
      <p:pic>
        <p:nvPicPr>
          <p:cNvPr id="5" name="Picture 4" descr="CCNU-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84697" y="5455919"/>
            <a:ext cx="1088708" cy="1138428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7284362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93763" y="161820"/>
            <a:ext cx="7358062" cy="1447800"/>
          </a:xfrm>
        </p:spPr>
        <p:txBody>
          <a:bodyPr/>
          <a:lstStyle/>
          <a:p>
            <a:pPr eaLnBrk="1" hangingPunct="1"/>
            <a:r>
              <a:rPr lang="en-US" altLang="zh-CN" sz="44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Outline</a:t>
            </a:r>
          </a:p>
        </p:txBody>
      </p:sp>
      <p:sp>
        <p:nvSpPr>
          <p:cNvPr id="15363" name="内容占位符 2"/>
          <p:cNvSpPr txBox="1">
            <a:spLocks/>
          </p:cNvSpPr>
          <p:nvPr/>
        </p:nvSpPr>
        <p:spPr bwMode="auto">
          <a:xfrm>
            <a:off x="515225" y="995268"/>
            <a:ext cx="8534400" cy="5334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en-US" altLang="zh-CN" sz="3000" b="1" dirty="0" smtClean="0">
              <a:solidFill>
                <a:srgbClr val="008000"/>
              </a:solidFill>
              <a:latin typeface="Calibri" charset="0"/>
              <a:ea typeface="宋体" charset="-122"/>
              <a:cs typeface="+mn-cs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3000" b="1" dirty="0" smtClean="0">
                <a:solidFill>
                  <a:srgbClr val="660066"/>
                </a:solidFill>
                <a:latin typeface="Calibri" charset="0"/>
                <a:ea typeface="宋体" charset="-122"/>
                <a:cs typeface="+mn-cs"/>
              </a:rPr>
              <a:t>Introduction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3000" b="1" dirty="0" smtClean="0">
                <a:solidFill>
                  <a:srgbClr val="008000"/>
                </a:solidFill>
                <a:latin typeface="Calibri" charset="0"/>
                <a:ea typeface="宋体" charset="-122"/>
                <a:cs typeface="+mn-cs"/>
              </a:rPr>
              <a:t>Heavy </a:t>
            </a:r>
            <a:r>
              <a:rPr lang="en-US" altLang="zh-CN" sz="3000" b="1" dirty="0" smtClean="0">
                <a:solidFill>
                  <a:srgbClr val="008000"/>
                </a:solidFill>
                <a:latin typeface="Calibri" charset="0"/>
                <a:ea typeface="宋体" charset="-122"/>
                <a:cs typeface="+mn-cs"/>
              </a:rPr>
              <a:t>flavor dynamics in QGP and Hadron Gas   </a:t>
            </a:r>
          </a:p>
          <a:p>
            <a:pPr eaLnBrk="1" hangingPunct="1">
              <a:defRPr/>
            </a:pPr>
            <a:r>
              <a:rPr lang="en-US" altLang="zh-CN" sz="3000" b="1" i="1" dirty="0" smtClean="0">
                <a:solidFill>
                  <a:srgbClr val="FF0000"/>
                </a:solidFill>
                <a:latin typeface="Calibri" charset="0"/>
                <a:ea typeface="宋体" charset="-122"/>
                <a:cs typeface="+mn-cs"/>
              </a:rPr>
              <a:t>    </a:t>
            </a:r>
            <a:r>
              <a:rPr lang="en-US" altLang="zh-CN" sz="2200" b="1" i="1" dirty="0" smtClean="0">
                <a:solidFill>
                  <a:srgbClr val="000090"/>
                </a:solidFill>
                <a:latin typeface="Calibri" charset="0"/>
                <a:ea typeface="宋体" charset="-122"/>
                <a:cs typeface="+mn-cs"/>
              </a:rPr>
              <a:t>Initial production:</a:t>
            </a:r>
            <a:r>
              <a:rPr lang="en-US" altLang="zh-CN" sz="2200" b="1" i="1" dirty="0" smtClean="0">
                <a:latin typeface="Calibri" charset="0"/>
                <a:ea typeface="宋体" charset="-122"/>
                <a:cs typeface="+mn-cs"/>
              </a:rPr>
              <a:t> </a:t>
            </a:r>
            <a:r>
              <a:rPr lang="en-US" altLang="zh-CN" sz="2200" b="1" dirty="0" smtClean="0">
                <a:latin typeface="Calibri" charset="0"/>
                <a:ea typeface="宋体" charset="-122"/>
                <a:cs typeface="+mn-cs"/>
              </a:rPr>
              <a:t>Glauber + </a:t>
            </a:r>
            <a:r>
              <a:rPr lang="en-US" altLang="zh-CN" sz="2200" b="1" dirty="0" err="1" smtClean="0">
                <a:latin typeface="Calibri" charset="0"/>
                <a:ea typeface="宋体" charset="-122"/>
                <a:cs typeface="+mn-cs"/>
              </a:rPr>
              <a:t>pQCD</a:t>
            </a:r>
            <a:r>
              <a:rPr lang="en-US" altLang="zh-CN" sz="2200" b="1" dirty="0" smtClean="0">
                <a:latin typeface="Calibri" charset="0"/>
                <a:ea typeface="宋体" charset="-122"/>
                <a:cs typeface="+mn-cs"/>
              </a:rPr>
              <a:t>; </a:t>
            </a:r>
          </a:p>
          <a:p>
            <a:pPr eaLnBrk="1" hangingPunct="1">
              <a:defRPr/>
            </a:pPr>
            <a:r>
              <a:rPr lang="en-US" altLang="zh-CN" sz="2200" b="1" i="1" dirty="0" smtClean="0">
                <a:solidFill>
                  <a:srgbClr val="000090"/>
                </a:solidFill>
                <a:latin typeface="Calibri" charset="0"/>
                <a:ea typeface="宋体" charset="-122"/>
                <a:cs typeface="+mn-cs"/>
              </a:rPr>
              <a:t>      In-medium evolution: </a:t>
            </a:r>
            <a:r>
              <a:rPr lang="en-US" altLang="zh-CN" sz="2200" b="1" dirty="0" smtClean="0">
                <a:latin typeface="Calibri" charset="0"/>
                <a:ea typeface="宋体" charset="-122"/>
                <a:cs typeface="+mn-cs"/>
              </a:rPr>
              <a:t>an improved Langevin approach (col. + rad.)</a:t>
            </a:r>
          </a:p>
          <a:p>
            <a:pPr eaLnBrk="1" hangingPunct="1">
              <a:defRPr/>
            </a:pPr>
            <a:r>
              <a:rPr lang="en-US" altLang="zh-CN" sz="2200" b="1" i="1" dirty="0" smtClean="0">
                <a:solidFill>
                  <a:srgbClr val="000090"/>
                </a:solidFill>
                <a:latin typeface="Calibri" charset="0"/>
                <a:ea typeface="宋体" charset="-122"/>
                <a:cs typeface="+mn-cs"/>
              </a:rPr>
              <a:t>      Hadronization</a:t>
            </a:r>
            <a:r>
              <a:rPr lang="en-US" altLang="zh-CN" sz="2200" b="1" i="1" dirty="0" smtClean="0">
                <a:latin typeface="Calibri" charset="0"/>
                <a:ea typeface="宋体" charset="-122"/>
                <a:cs typeface="+mn-cs"/>
              </a:rPr>
              <a:t>: </a:t>
            </a:r>
            <a:r>
              <a:rPr lang="en-US" altLang="zh-CN" sz="2200" b="1" dirty="0" smtClean="0">
                <a:latin typeface="Calibri" charset="0"/>
                <a:ea typeface="宋体" charset="-122"/>
                <a:cs typeface="+mn-cs"/>
              </a:rPr>
              <a:t>a hybrid frag. + coal. model</a:t>
            </a:r>
          </a:p>
          <a:p>
            <a:pPr eaLnBrk="1" hangingPunct="1">
              <a:defRPr/>
            </a:pPr>
            <a:r>
              <a:rPr lang="en-US" altLang="zh-CN" sz="2200" b="1" dirty="0" smtClean="0">
                <a:latin typeface="Calibri" charset="0"/>
                <a:ea typeface="宋体" charset="-122"/>
                <a:cs typeface="+mn-cs"/>
              </a:rPr>
              <a:t>      </a:t>
            </a:r>
            <a:r>
              <a:rPr lang="en-US" altLang="zh-CN" sz="2200" b="1" i="1" dirty="0" smtClean="0">
                <a:solidFill>
                  <a:srgbClr val="000090"/>
                </a:solidFill>
                <a:latin typeface="Calibri" charset="0"/>
                <a:ea typeface="宋体" charset="-122"/>
                <a:cs typeface="+mn-cs"/>
              </a:rPr>
              <a:t>Hadronic interaction: </a:t>
            </a:r>
            <a:r>
              <a:rPr lang="en-US" altLang="zh-CN" sz="2200" b="1" dirty="0" smtClean="0">
                <a:latin typeface="Calibri" charset="0"/>
                <a:ea typeface="宋体" charset="-122"/>
                <a:cs typeface="+mn-cs"/>
              </a:rPr>
              <a:t>the UrQMD model  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3000" b="1" dirty="0" smtClean="0">
                <a:solidFill>
                  <a:srgbClr val="660066"/>
                </a:solidFill>
                <a:latin typeface="Calibri" charset="0"/>
                <a:ea typeface="宋体" charset="-122"/>
                <a:cs typeface="+mn-cs"/>
              </a:rPr>
              <a:t>Heavy flavor suppression and flow (comparison with LHC/RHIC data)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3000" b="1" dirty="0" smtClean="0">
                <a:solidFill>
                  <a:srgbClr val="FF0000"/>
                </a:solidFill>
                <a:latin typeface="Calibri" charset="0"/>
                <a:ea typeface="宋体" charset="-122"/>
                <a:cs typeface="+mn-cs"/>
              </a:rPr>
              <a:t>Two-particle correlation functions of Heavy Flavor</a:t>
            </a:r>
            <a:endParaRPr lang="en-US" altLang="zh-CN" sz="2000" b="1" dirty="0" smtClean="0">
              <a:solidFill>
                <a:srgbClr val="FF0000"/>
              </a:solidFill>
              <a:latin typeface="Calibri" charset="0"/>
              <a:ea typeface="宋体" charset="-122"/>
              <a:cs typeface="+mn-cs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3000" b="1" dirty="0" smtClean="0">
                <a:solidFill>
                  <a:srgbClr val="000090"/>
                </a:solidFill>
                <a:latin typeface="Calibri" charset="0"/>
                <a:ea typeface="宋体" charset="-122"/>
                <a:cs typeface="+mn-cs"/>
              </a:rPr>
              <a:t>Summary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8860817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33400" y="2141538"/>
            <a:ext cx="7915275" cy="3802062"/>
            <a:chOff x="381000" y="2133600"/>
            <a:chExt cx="7915656" cy="3802075"/>
          </a:xfrm>
        </p:grpSpPr>
        <p:pic>
          <p:nvPicPr>
            <p:cNvPr id="16391" name="Picture 11" descr="v2-ALICE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7200" y="2667000"/>
              <a:ext cx="4029456" cy="312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2" name="Picture 9" descr="RAA-ALICE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133600"/>
              <a:ext cx="4003243" cy="380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标题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Why to Study Heavy Quarks?</a:t>
            </a:r>
            <a:endParaRPr lang="zh-CN" altLang="en-US" sz="3200" b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388" name="内容占位符 2"/>
          <p:cNvSpPr>
            <a:spLocks noGrp="1"/>
          </p:cNvSpPr>
          <p:nvPr>
            <p:ph idx="1"/>
          </p:nvPr>
        </p:nvSpPr>
        <p:spPr bwMode="auto">
          <a:xfrm>
            <a:off x="381000" y="914400"/>
            <a:ext cx="8763000" cy="1295400"/>
          </a:xfr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80000" indent="-342900" eaLnBrk="1" hangingPunct="1">
              <a:spcBef>
                <a:spcPct val="0"/>
              </a:spcBef>
              <a:buClrTx/>
              <a:buSzPct val="100000"/>
              <a:buFont typeface="Arial" charset="0"/>
              <a:buChar char="•"/>
            </a:pPr>
            <a:r>
              <a:rPr lang="en-US" altLang="zh-CN" sz="2400" b="0" dirty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Heavy </a:t>
            </a:r>
            <a:r>
              <a:rPr lang="en-US" altLang="zh-CN" sz="2400" b="0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Wingdings" charset="0"/>
              </a:rPr>
              <a:t></a:t>
            </a:r>
            <a:r>
              <a:rPr lang="en-US" altLang="zh-CN" sz="2400" b="0" dirty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Wingdings" charset="0"/>
              </a:rPr>
              <a:t> </a:t>
            </a:r>
            <a:r>
              <a:rPr lang="en-US" altLang="zh-CN" sz="2400" b="0" dirty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produced at early stage: probe the full QGP history</a:t>
            </a:r>
            <a:endParaRPr lang="en-US" altLang="zh-CN" sz="2400" b="0" dirty="0">
              <a:solidFill>
                <a:srgbClr val="000090"/>
              </a:solidFill>
              <a:latin typeface="Calibri" charset="0"/>
              <a:ea typeface="宋体" charset="0"/>
              <a:cs typeface="宋体" charset="0"/>
            </a:endParaRPr>
          </a:p>
          <a:p>
            <a:pPr marL="180000" indent="-342900" eaLnBrk="1" hangingPunct="1">
              <a:spcBef>
                <a:spcPct val="0"/>
              </a:spcBef>
              <a:buClrTx/>
              <a:buSzPct val="100000"/>
              <a:buFont typeface="Arial" charset="0"/>
              <a:buChar char="•"/>
            </a:pPr>
            <a:r>
              <a:rPr lang="en-US" altLang="zh-CN" sz="2400" b="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Heavy </a:t>
            </a:r>
            <a:r>
              <a:rPr lang="en-US" altLang="zh-CN" sz="2400" b="0" dirty="0" err="1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Wingdings" charset="0"/>
              </a:rPr>
              <a:t></a:t>
            </a:r>
            <a:r>
              <a:rPr lang="en-US" altLang="zh-CN" sz="2400" b="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Wingdings" charset="0"/>
              </a:rPr>
              <a:t> thermal modification to mass is negligible: stable probe</a:t>
            </a:r>
            <a:endParaRPr lang="en-US" altLang="zh-CN" sz="2400" b="0" dirty="0">
              <a:solidFill>
                <a:srgbClr val="FF0000"/>
              </a:solidFill>
              <a:latin typeface="Calibri" charset="0"/>
              <a:ea typeface="宋体" charset="0"/>
              <a:cs typeface="宋体" charset="0"/>
            </a:endParaRPr>
          </a:p>
          <a:p>
            <a:pPr marL="180000" indent="-342900" eaLnBrk="1" hangingPunct="1">
              <a:spcBef>
                <a:spcPct val="0"/>
              </a:spcBef>
              <a:buClrTx/>
              <a:buSzPct val="100000"/>
              <a:buFont typeface="Arial" charset="0"/>
              <a:buChar char="•"/>
            </a:pPr>
            <a:r>
              <a:rPr lang="en-US" altLang="zh-CN" sz="2400" b="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Heavy </a:t>
            </a:r>
            <a:r>
              <a:rPr lang="en-US" altLang="zh-CN" sz="2400" b="0" dirty="0" err="1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  <a:sym typeface="Wingdings" charset="0"/>
              </a:rPr>
              <a:t></a:t>
            </a:r>
            <a:r>
              <a:rPr lang="en-US" altLang="zh-CN" sz="2400" b="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supposed to be influenced less by the medium</a:t>
            </a:r>
            <a:endParaRPr lang="zh-CN" altLang="en-US" sz="2400" b="0" dirty="0">
              <a:solidFill>
                <a:srgbClr val="FF0000"/>
              </a:solidFill>
              <a:latin typeface="Gill Sans" charset="0"/>
              <a:ea typeface="宋体" charset="0"/>
              <a:cs typeface="宋体" charset="0"/>
            </a:endParaRPr>
          </a:p>
        </p:txBody>
      </p:sp>
      <p:sp>
        <p:nvSpPr>
          <p:cNvPr id="14341" name="内容占位符 2"/>
          <p:cNvSpPr txBox="1">
            <a:spLocks/>
          </p:cNvSpPr>
          <p:nvPr/>
        </p:nvSpPr>
        <p:spPr bwMode="auto">
          <a:xfrm>
            <a:off x="381000" y="5867400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-3429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buSzPct val="100000"/>
            </a:pPr>
            <a:r>
              <a:rPr lang="en-US" altLang="zh-CN" dirty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“Heavy flavor puzzle”: is </a:t>
            </a:r>
            <a:r>
              <a:rPr lang="en-US" altLang="zh-CN" i="1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ΔE</a:t>
            </a:r>
            <a:r>
              <a:rPr lang="en-US" altLang="zh-CN" i="1" baseline="-25000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g</a:t>
            </a:r>
            <a:r>
              <a:rPr lang="en-US" altLang="zh-CN" dirty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&gt; </a:t>
            </a:r>
            <a:r>
              <a:rPr lang="en-US" altLang="zh-CN" i="1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ΔE</a:t>
            </a:r>
            <a:r>
              <a:rPr lang="en-US" altLang="zh-CN" i="1" baseline="-25000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q</a:t>
            </a:r>
            <a:r>
              <a:rPr lang="en-US" altLang="zh-CN" dirty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&gt; </a:t>
            </a:r>
            <a:r>
              <a:rPr lang="en-US" altLang="zh-CN" i="1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ΔE</a:t>
            </a:r>
            <a:r>
              <a:rPr lang="en-US" altLang="zh-CN" i="1" baseline="-25000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c</a:t>
            </a:r>
            <a:r>
              <a:rPr lang="en-US" altLang="zh-CN" dirty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&gt; </a:t>
            </a:r>
            <a:r>
              <a:rPr lang="en-US" altLang="zh-CN" i="1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ΔE</a:t>
            </a:r>
            <a:r>
              <a:rPr lang="en-US" altLang="zh-CN" i="1" baseline="-25000" dirty="0" err="1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b</a:t>
            </a:r>
            <a:r>
              <a:rPr lang="en-US" altLang="zh-CN" dirty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 still right?</a:t>
            </a:r>
          </a:p>
          <a:p>
            <a:pPr eaLnBrk="1" hangingPunct="1">
              <a:buSzPct val="100000"/>
            </a:pPr>
            <a:r>
              <a:rPr lang="en-US" altLang="zh-CN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Challenge: fully understand heavy flavor dynamics – whole evolution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143000" y="3733800"/>
            <a:ext cx="4191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FF0000"/>
                </a:solidFill>
              </a:rPr>
              <a:t>Large suppression and flow that are comparable to light hadrons!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568097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2796" y="2632123"/>
            <a:ext cx="4114800" cy="3276600"/>
            <a:chOff x="533400" y="2743200"/>
            <a:chExt cx="4114800" cy="3276600"/>
          </a:xfrm>
        </p:grpSpPr>
        <p:pic>
          <p:nvPicPr>
            <p:cNvPr id="17415" name="Picture 7" descr="shadowing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3048000"/>
              <a:ext cx="4114800" cy="297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6" name="TextBox 9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281478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sz="1800"/>
                <a:t>(Taken from Eskola 2009) </a:t>
              </a:r>
            </a:p>
          </p:txBody>
        </p:sp>
      </p:grpSp>
      <p:pic>
        <p:nvPicPr>
          <p:cNvPr id="2" name="Picture 1" descr="plot-LHCppvsA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448784" y="2321746"/>
            <a:ext cx="4626864" cy="3575304"/>
          </a:xfrm>
          <a:prstGeom prst="rect">
            <a:avLst/>
          </a:prstGeom>
        </p:spPr>
      </p:pic>
      <p:sp>
        <p:nvSpPr>
          <p:cNvPr id="17412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000125"/>
            <a:ext cx="8382000" cy="1781175"/>
          </a:xfr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52000" indent="-252000">
              <a:spcBef>
                <a:spcPts val="900"/>
              </a:spcBef>
              <a:buClrTx/>
              <a:buSzPct val="100000"/>
            </a:pPr>
            <a:r>
              <a:rPr lang="en-US" altLang="zh-CN" sz="2200" b="0" dirty="0">
                <a:solidFill>
                  <a:srgbClr val="FF000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Initial production: MC-Glauber for the position space and LO </a:t>
            </a:r>
            <a:r>
              <a:rPr lang="en-US" altLang="zh-CN" sz="2200" b="0" dirty="0" err="1">
                <a:solidFill>
                  <a:srgbClr val="FF000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pQCD</a:t>
            </a:r>
            <a:r>
              <a:rPr lang="en-US" altLang="zh-CN" sz="2200" b="0" dirty="0">
                <a:solidFill>
                  <a:srgbClr val="FF000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 calculation (Combridge,1979) for the momentum space</a:t>
            </a:r>
          </a:p>
          <a:p>
            <a:pPr marL="252000" indent="-252000">
              <a:spcBef>
                <a:spcPts val="900"/>
              </a:spcBef>
              <a:buClrTx/>
              <a:buSzPct val="100000"/>
            </a:pPr>
            <a:r>
              <a:rPr lang="en-US" altLang="zh-CN" sz="2200" b="0" dirty="0">
                <a:solidFill>
                  <a:srgbClr val="00009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Parton distribution functions: CTEQ5 (Lai, 2000)</a:t>
            </a:r>
          </a:p>
          <a:p>
            <a:pPr marL="252000" indent="-252000">
              <a:spcBef>
                <a:spcPct val="0"/>
              </a:spcBef>
              <a:buClrTx/>
              <a:buSzPct val="100000"/>
            </a:pPr>
            <a:r>
              <a:rPr lang="en-US" altLang="zh-CN" sz="2200" b="0" dirty="0">
                <a:solidFill>
                  <a:srgbClr val="00800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Nuclear shadowing effect: EPS09 (</a:t>
            </a:r>
            <a:r>
              <a:rPr lang="en-US" altLang="zh-CN" sz="2200" b="0" dirty="0" err="1">
                <a:solidFill>
                  <a:srgbClr val="00800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Eskola</a:t>
            </a:r>
            <a:r>
              <a:rPr lang="en-US" altLang="zh-CN" sz="2200" b="0" dirty="0">
                <a:solidFill>
                  <a:srgbClr val="00800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, 2009)</a:t>
            </a:r>
          </a:p>
        </p:txBody>
      </p:sp>
      <p:sp>
        <p:nvSpPr>
          <p:cNvPr id="17413" name="标题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001000" cy="10398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Heavy Flavor Initial Production</a:t>
            </a:r>
            <a:endParaRPr lang="zh-CN" altLang="en-US" sz="3200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685800" y="5834063"/>
            <a:ext cx="8001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2200" dirty="0">
                <a:solidFill>
                  <a:srgbClr val="000090"/>
                </a:solidFill>
              </a:rPr>
              <a:t>Significant shadowing effect for heavy quark production at low </a:t>
            </a:r>
            <a:r>
              <a:rPr lang="en-US" altLang="zh-CN" sz="2200" i="1" dirty="0" err="1">
                <a:solidFill>
                  <a:srgbClr val="000090"/>
                </a:solidFill>
              </a:rPr>
              <a:t>p</a:t>
            </a:r>
            <a:r>
              <a:rPr lang="en-US" altLang="zh-CN" sz="2200" baseline="-25000" dirty="0" err="1">
                <a:solidFill>
                  <a:srgbClr val="000090"/>
                </a:solidFill>
              </a:rPr>
              <a:t>T</a:t>
            </a:r>
            <a:r>
              <a:rPr lang="en-US" altLang="zh-CN" sz="2200" dirty="0">
                <a:solidFill>
                  <a:srgbClr val="000090"/>
                </a:solidFill>
              </a:rPr>
              <a:t> (especially at the LHC energy) </a:t>
            </a:r>
            <a:r>
              <a:rPr lang="en-US" altLang="zh-CN" sz="2200" dirty="0" err="1">
                <a:solidFill>
                  <a:srgbClr val="000090"/>
                </a:solidFill>
                <a:sym typeface="Wingdings" charset="0"/>
              </a:rPr>
              <a:t></a:t>
            </a:r>
            <a:r>
              <a:rPr lang="en-US" altLang="zh-CN" sz="2200" dirty="0">
                <a:solidFill>
                  <a:srgbClr val="000090"/>
                </a:solidFill>
              </a:rPr>
              <a:t> impact on </a:t>
            </a:r>
            <a:r>
              <a:rPr lang="en-US" altLang="zh-CN" sz="2200" i="1" dirty="0">
                <a:solidFill>
                  <a:srgbClr val="000090"/>
                </a:solidFill>
              </a:rPr>
              <a:t>R</a:t>
            </a:r>
            <a:r>
              <a:rPr lang="en-US" altLang="zh-CN" sz="2200" baseline="-25000" dirty="0">
                <a:solidFill>
                  <a:srgbClr val="000090"/>
                </a:solidFill>
              </a:rPr>
              <a:t>AA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7671320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533400" y="1825625"/>
            <a:ext cx="5562600" cy="2060575"/>
            <a:chOff x="685800" y="1673225"/>
            <a:chExt cx="5562600" cy="2060575"/>
          </a:xfrm>
        </p:grpSpPr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685800" y="1673225"/>
              <a:ext cx="2286000" cy="1995488"/>
              <a:chOff x="990600" y="1749425"/>
              <a:chExt cx="2286000" cy="1995488"/>
            </a:xfrm>
          </p:grpSpPr>
          <p:grpSp>
            <p:nvGrpSpPr>
              <p:cNvPr id="4" name="Group 14"/>
              <p:cNvGrpSpPr>
                <a:grpSpLocks/>
              </p:cNvGrpSpPr>
              <p:nvPr/>
            </p:nvGrpSpPr>
            <p:grpSpPr bwMode="auto">
              <a:xfrm>
                <a:off x="990600" y="1749425"/>
                <a:ext cx="2286000" cy="1995488"/>
                <a:chOff x="1456929" y="2147910"/>
                <a:chExt cx="1876031" cy="1999732"/>
              </a:xfrm>
            </p:grpSpPr>
            <p:pic>
              <p:nvPicPr>
                <p:cNvPr id="18455" name="Picture 8" descr="collision.eps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6929" y="2416943"/>
                  <a:ext cx="1743471" cy="146925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456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1581998" y="2147910"/>
                  <a:ext cx="304800" cy="37023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9pPr>
                </a:lstStyle>
                <a:p>
                  <a:pPr eaLnBrk="1" hangingPunct="1"/>
                  <a:r>
                    <a:rPr lang="en-US" altLang="zh-CN" sz="1800" i="1">
                      <a:ea typeface="宋体" charset="0"/>
                      <a:cs typeface="宋体" charset="0"/>
                    </a:rPr>
                    <a:t>c</a:t>
                  </a:r>
                </a:p>
              </p:txBody>
            </p:sp>
            <p:sp>
              <p:nvSpPr>
                <p:cNvPr id="1845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1581998" y="3777411"/>
                  <a:ext cx="304800" cy="37023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9pPr>
                </a:lstStyle>
                <a:p>
                  <a:pPr eaLnBrk="1" hangingPunct="1"/>
                  <a:r>
                    <a:rPr lang="en-US" altLang="zh-CN" sz="1800" i="1">
                      <a:ea typeface="宋体" charset="0"/>
                      <a:cs typeface="宋体" charset="0"/>
                    </a:rPr>
                    <a:t>q</a:t>
                  </a:r>
                </a:p>
              </p:txBody>
            </p:sp>
            <p:sp>
              <p:nvSpPr>
                <p:cNvPr id="1845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2840557" y="3777410"/>
                  <a:ext cx="304800" cy="37023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9pPr>
                </a:lstStyle>
                <a:p>
                  <a:pPr eaLnBrk="1" hangingPunct="1"/>
                  <a:r>
                    <a:rPr lang="en-US" altLang="zh-CN" sz="1800" i="1">
                      <a:ea typeface="宋体" charset="0"/>
                      <a:cs typeface="宋体" charset="0"/>
                    </a:rPr>
                    <a:t>q</a:t>
                  </a:r>
                </a:p>
              </p:txBody>
            </p:sp>
            <p:sp>
              <p:nvSpPr>
                <p:cNvPr id="18459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2362200" y="2927818"/>
                  <a:ext cx="381000" cy="370231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9pPr>
                </a:lstStyle>
                <a:p>
                  <a:pPr eaLnBrk="1" hangingPunct="1"/>
                  <a:r>
                    <a:rPr lang="en-US" altLang="zh-CN" sz="1800" i="1">
                      <a:ea typeface="宋体" charset="0"/>
                      <a:cs typeface="宋体" charset="0"/>
                    </a:rPr>
                    <a:t>g</a:t>
                  </a:r>
                </a:p>
              </p:txBody>
            </p:sp>
            <p:sp>
              <p:nvSpPr>
                <p:cNvPr id="18460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3028160" y="2147910"/>
                  <a:ext cx="304800" cy="37023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9pPr>
                </a:lstStyle>
                <a:p>
                  <a:pPr eaLnBrk="1" hangingPunct="1"/>
                  <a:r>
                    <a:rPr lang="en-US" altLang="zh-CN" sz="1800" i="1">
                      <a:ea typeface="宋体" charset="0"/>
                      <a:cs typeface="宋体" charset="0"/>
                    </a:rPr>
                    <a:t>c</a:t>
                  </a:r>
                </a:p>
              </p:txBody>
            </p:sp>
          </p:grpSp>
          <p:sp>
            <p:nvSpPr>
              <p:cNvPr id="18454" name="TextBox 20"/>
              <p:cNvSpPr txBox="1">
                <a:spLocks noChangeArrowheads="1"/>
              </p:cNvSpPr>
              <p:nvPr/>
            </p:nvSpPr>
            <p:spPr bwMode="auto">
              <a:xfrm>
                <a:off x="1371600" y="1763713"/>
                <a:ext cx="141952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9pPr>
              </a:lstStyle>
              <a:p>
                <a:pPr eaLnBrk="1" hangingPunct="1"/>
                <a:r>
                  <a:rPr lang="en-US" altLang="zh-CN">
                    <a:solidFill>
                      <a:srgbClr val="FF0000"/>
                    </a:solidFill>
                    <a:latin typeface="Calibri" charset="0"/>
                  </a:rPr>
                  <a:t>collisional</a:t>
                </a:r>
              </a:p>
            </p:txBody>
          </p:sp>
        </p:grpSp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3048000" y="1687513"/>
              <a:ext cx="3200400" cy="2046287"/>
              <a:chOff x="4495800" y="1763713"/>
              <a:chExt cx="3200400" cy="2046287"/>
            </a:xfrm>
          </p:grpSpPr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>
                <a:off x="4495800" y="1763713"/>
                <a:ext cx="3200400" cy="2046287"/>
                <a:chOff x="5257800" y="2057400"/>
                <a:chExt cx="3200400" cy="1775772"/>
              </a:xfrm>
            </p:grpSpPr>
            <p:pic>
              <p:nvPicPr>
                <p:cNvPr id="18449" name="Picture 15" descr="radiation.eps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7800" y="2057400"/>
                  <a:ext cx="3200400" cy="1168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8210" name="Straight Connector 1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096447" y="3503813"/>
                  <a:ext cx="610293" cy="158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>
                  <a:outerShdw blurRad="63500" dist="20000" dir="5400000" rotWithShape="0">
                    <a:srgbClr val="000000">
                      <a:alpha val="37999"/>
                    </a:srgbClr>
                  </a:outerShdw>
                </a:effectLst>
              </p:spPr>
            </p:cxnSp>
            <p:sp>
              <p:nvSpPr>
                <p:cNvPr id="18451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6477000" y="3505200"/>
                  <a:ext cx="1005654" cy="3279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9pPr>
                </a:lstStyle>
                <a:p>
                  <a:pPr eaLnBrk="1" hangingPunct="1"/>
                  <a:r>
                    <a:rPr lang="en-US" altLang="zh-CN" sz="1800">
                      <a:ea typeface="宋体" charset="0"/>
                      <a:cs typeface="宋体" charset="0"/>
                    </a:rPr>
                    <a:t>medium</a:t>
                  </a:r>
                </a:p>
              </p:txBody>
            </p:sp>
            <p:sp>
              <p:nvSpPr>
                <p:cNvPr id="18452" name="TextBox 19"/>
                <p:cNvSpPr txBox="1">
                  <a:spLocks noChangeArrowheads="1"/>
                </p:cNvSpPr>
                <p:nvPr/>
              </p:nvSpPr>
              <p:spPr bwMode="auto">
                <a:xfrm>
                  <a:off x="7315200" y="2831068"/>
                  <a:ext cx="364293" cy="3279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N W3" charset="0"/>
                      <a:cs typeface="ヒラギノ角ゴ ProN W3" charset="0"/>
                    </a:defRPr>
                  </a:lvl9pPr>
                </a:lstStyle>
                <a:p>
                  <a:pPr eaLnBrk="1" hangingPunct="1"/>
                  <a:r>
                    <a:rPr lang="en-US" altLang="zh-CN" sz="1800" i="1">
                      <a:ea typeface="宋体" charset="0"/>
                      <a:cs typeface="宋体" charset="0"/>
                    </a:rPr>
                    <a:t>θ</a:t>
                  </a:r>
                </a:p>
              </p:txBody>
            </p:sp>
          </p:grpSp>
          <p:sp>
            <p:nvSpPr>
              <p:cNvPr id="18448" name="TextBox 21"/>
              <p:cNvSpPr txBox="1">
                <a:spLocks noChangeArrowheads="1"/>
              </p:cNvSpPr>
              <p:nvPr/>
            </p:nvSpPr>
            <p:spPr bwMode="auto">
              <a:xfrm>
                <a:off x="5205205" y="1763713"/>
                <a:ext cx="127345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ヒラギノ角ゴ ProN W3" charset="0"/>
                    <a:cs typeface="ヒラギノ角ゴ ProN W3" charset="0"/>
                  </a:defRPr>
                </a:lvl9pPr>
              </a:lstStyle>
              <a:p>
                <a:pPr eaLnBrk="1" hangingPunct="1"/>
                <a:r>
                  <a:rPr lang="en-US" altLang="zh-CN">
                    <a:solidFill>
                      <a:srgbClr val="FF0000"/>
                    </a:solidFill>
                    <a:latin typeface="Calibri" charset="0"/>
                  </a:rPr>
                  <a:t>radiative</a:t>
                </a:r>
              </a:p>
            </p:txBody>
          </p:sp>
        </p:grpSp>
      </p:grpSp>
      <p:sp>
        <p:nvSpPr>
          <p:cNvPr id="18435" name="标题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8486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Energy Loss Mechanisms</a:t>
            </a:r>
            <a:endParaRPr lang="zh-CN" altLang="en-US" sz="3200" b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436" name="TextBox 22"/>
          <p:cNvSpPr txBox="1">
            <a:spLocks noChangeArrowheads="1"/>
          </p:cNvSpPr>
          <p:nvPr/>
        </p:nvSpPr>
        <p:spPr bwMode="auto">
          <a:xfrm>
            <a:off x="523875" y="990600"/>
            <a:ext cx="58769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buSzPct val="100000"/>
            </a:pPr>
            <a:r>
              <a:rPr lang="en-US" altLang="zh-CN" sz="260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Two ways for heavy quarks to lose energy:</a:t>
            </a:r>
            <a:endParaRPr lang="en-US" altLang="zh-CN" sz="2600">
              <a:solidFill>
                <a:srgbClr val="008000"/>
              </a:solidFill>
              <a:ea typeface="宋体" charset="0"/>
              <a:cs typeface="宋体" charset="0"/>
            </a:endParaRPr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533400" y="1295400"/>
            <a:ext cx="8458200" cy="4348163"/>
            <a:chOff x="533400" y="1295400"/>
            <a:chExt cx="8458200" cy="4348163"/>
          </a:xfrm>
        </p:grpSpPr>
        <p:pic>
          <p:nvPicPr>
            <p:cNvPr id="18441" name="Picture 28" descr="dead con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1828800"/>
              <a:ext cx="2805379" cy="2107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Frame 26"/>
            <p:cNvSpPr/>
            <p:nvPr/>
          </p:nvSpPr>
          <p:spPr bwMode="auto">
            <a:xfrm>
              <a:off x="2743200" y="1665288"/>
              <a:ext cx="6248400" cy="2362200"/>
            </a:xfrm>
            <a:prstGeom prst="frame">
              <a:avLst>
                <a:gd name="adj1" fmla="val 3571"/>
              </a:avLst>
            </a:prstGeom>
            <a:solidFill>
              <a:srgbClr val="0000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zh-CN" sz="4200" smtClean="0">
                <a:solidFill>
                  <a:srgbClr val="000000"/>
                </a:solidFill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18443" name="TextBox 27"/>
            <p:cNvSpPr txBox="1">
              <a:spLocks noChangeArrowheads="1"/>
            </p:cNvSpPr>
            <p:nvPr/>
          </p:nvSpPr>
          <p:spPr bwMode="auto">
            <a:xfrm>
              <a:off x="6248400" y="1295400"/>
              <a:ext cx="2667000" cy="369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1800"/>
                <a:t>Abir et al. PLB 715 183</a:t>
              </a:r>
            </a:p>
          </p:txBody>
        </p:sp>
        <p:sp>
          <p:nvSpPr>
            <p:cNvPr id="18444" name="TextBox 31"/>
            <p:cNvSpPr txBox="1">
              <a:spLocks noChangeArrowheads="1"/>
            </p:cNvSpPr>
            <p:nvPr/>
          </p:nvSpPr>
          <p:spPr bwMode="auto">
            <a:xfrm>
              <a:off x="533400" y="4073795"/>
              <a:ext cx="8458200" cy="1569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2600" b="1">
                  <a:solidFill>
                    <a:srgbClr val="000090"/>
                  </a:solidFill>
                  <a:latin typeface="Calibri" charset="0"/>
                  <a:ea typeface="宋体" charset="0"/>
                  <a:cs typeface="宋体" charset="0"/>
                </a:rPr>
                <a:t>“Dead cone effect”</a:t>
              </a:r>
              <a:r>
                <a:rPr lang="en-US" altLang="zh-CN" sz="2600">
                  <a:solidFill>
                    <a:srgbClr val="000090"/>
                  </a:solidFill>
                  <a:latin typeface="Calibri" charset="0"/>
                  <a:ea typeface="宋体" charset="0"/>
                  <a:cs typeface="宋体" charset="0"/>
                </a:rPr>
                <a:t>: Unless in an ultrarelativistic limit, gluon radiation is suppressed by the large mass of heavy quark</a:t>
              </a:r>
            </a:p>
            <a:p>
              <a:pPr eaLnBrk="1" hangingPunct="1"/>
              <a:r>
                <a:rPr lang="en-US" altLang="zh-CN" sz="2600">
                  <a:solidFill>
                    <a:srgbClr val="000090"/>
                  </a:solidFill>
                  <a:latin typeface="Calibri" charset="0"/>
                  <a:ea typeface="宋体" charset="0"/>
                  <a:cs typeface="宋体" charset="0"/>
                  <a:sym typeface="Wingdings" charset="0"/>
                </a:rPr>
                <a:t> consider collisional energy loss as the dominant factor</a:t>
              </a:r>
              <a:endParaRPr lang="en-US" altLang="zh-CN" sz="260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endParaRPr>
            </a:p>
            <a:p>
              <a:pPr eaLnBrk="1" hangingPunct="1"/>
              <a:endParaRPr lang="en-US" altLang="zh-CN" sz="1800"/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609600" y="5410200"/>
            <a:ext cx="7137400" cy="1143000"/>
            <a:chOff x="609600" y="5486400"/>
            <a:chExt cx="7138067" cy="1143000"/>
          </a:xfrm>
        </p:grpSpPr>
        <p:pic>
          <p:nvPicPr>
            <p:cNvPr id="18439" name="Picture 4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3012" y="5943600"/>
              <a:ext cx="2643188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0" name="TextBox 36"/>
            <p:cNvSpPr txBox="1">
              <a:spLocks noChangeArrowheads="1"/>
            </p:cNvSpPr>
            <p:nvPr/>
          </p:nvSpPr>
          <p:spPr bwMode="auto">
            <a:xfrm>
              <a:off x="609600" y="5486400"/>
              <a:ext cx="7138067" cy="103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>
                <a:spcBef>
                  <a:spcPts val="1100"/>
                </a:spcBef>
                <a:buSzPct val="100000"/>
              </a:pPr>
              <a:r>
                <a:rPr lang="en-US" altLang="zh-CN" sz="2600">
                  <a:solidFill>
                    <a:srgbClr val="008000"/>
                  </a:solidFill>
                  <a:latin typeface="Calibri" charset="0"/>
                  <a:ea typeface="宋体" charset="0"/>
                  <a:cs typeface="宋体" charset="0"/>
                </a:rPr>
                <a:t>Heavy quark inside QGP medium: Brownian motion</a:t>
              </a:r>
            </a:p>
            <a:p>
              <a:pPr eaLnBrk="1" hangingPunct="1">
                <a:spcBef>
                  <a:spcPts val="1100"/>
                </a:spcBef>
                <a:buSzPct val="100000"/>
              </a:pPr>
              <a:r>
                <a:rPr lang="en-US" altLang="zh-CN" sz="260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Description: Langevin equation</a:t>
              </a:r>
              <a:endParaRPr lang="en-US" altLang="zh-CN" sz="2600"/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74678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>
          <a:xfrm>
            <a:off x="76200" y="103188"/>
            <a:ext cx="8991600" cy="126841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Heavy Flavor Evolution inside QGP</a:t>
            </a:r>
            <a:b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</a:br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( Improved </a:t>
            </a:r>
            <a:r>
              <a:rPr lang="en-US" altLang="zh-CN" sz="3200" b="1" dirty="0" err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Langevin</a:t>
            </a:r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Approach )</a:t>
            </a:r>
            <a:endParaRPr lang="zh-CN" altLang="en-US" sz="3200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81000" y="1524000"/>
            <a:ext cx="7467600" cy="657225"/>
            <a:chOff x="381000" y="1524000"/>
            <a:chExt cx="7467600" cy="657225"/>
          </a:xfrm>
        </p:grpSpPr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381000" y="1600200"/>
              <a:ext cx="4343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90"/>
                  </a:solidFill>
                  <a:ea typeface="宋体" charset="0"/>
                  <a:cs typeface="宋体" charset="0"/>
                </a:rPr>
                <a:t>Modified Langevin Equation:</a:t>
              </a:r>
            </a:p>
          </p:txBody>
        </p:sp>
        <p:grpSp>
          <p:nvGrpSpPr>
            <p:cNvPr id="3" name="Group 18"/>
            <p:cNvGrpSpPr>
              <a:grpSpLocks noChangeAspect="1"/>
            </p:cNvGrpSpPr>
            <p:nvPr/>
          </p:nvGrpSpPr>
          <p:grpSpPr bwMode="auto">
            <a:xfrm>
              <a:off x="4700588" y="1524000"/>
              <a:ext cx="3148012" cy="657225"/>
              <a:chOff x="4267200" y="2971800"/>
              <a:chExt cx="3238500" cy="675640"/>
            </a:xfrm>
          </p:grpSpPr>
          <p:pic>
            <p:nvPicPr>
              <p:cNvPr id="20500" name="Picture 14" descr="latex-image-1.pdf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7200" y="2971800"/>
                <a:ext cx="693420" cy="675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1" name="Picture 15" descr="latex-image-1.pd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5400" y="3105150"/>
                <a:ext cx="178689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2" name="Picture 16" descr="latex-image-1.pd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9440" y="3200400"/>
                <a:ext cx="213360" cy="222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3" name="Picture 17" descr="latex-image-1.pd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9000" y="3124200"/>
                <a:ext cx="266700" cy="408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381000" y="2293938"/>
            <a:ext cx="8458200" cy="941387"/>
            <a:chOff x="381000" y="2293938"/>
            <a:chExt cx="8458200" cy="941387"/>
          </a:xfrm>
        </p:grpSpPr>
        <p:sp>
          <p:nvSpPr>
            <p:cNvPr id="20495" name="TextBox 14"/>
            <p:cNvSpPr txBox="1">
              <a:spLocks noChangeArrowheads="1"/>
            </p:cNvSpPr>
            <p:nvPr/>
          </p:nvSpPr>
          <p:spPr bwMode="auto">
            <a:xfrm>
              <a:off x="381000" y="2293938"/>
              <a:ext cx="8458200" cy="830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8000"/>
                  </a:solidFill>
                  <a:ea typeface="宋体" charset="0"/>
                  <a:cs typeface="宋体" charset="0"/>
                </a:rPr>
                <a:t>Fluctuation-dissipation relation between drag and thermal random force:</a:t>
              </a:r>
            </a:p>
          </p:txBody>
        </p:sp>
        <p:pic>
          <p:nvPicPr>
            <p:cNvPr id="20496" name="Picture 23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313" y="2689225"/>
              <a:ext cx="1774825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7" name="Picture 24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7900" y="2781300"/>
              <a:ext cx="33924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381000" y="3352800"/>
            <a:ext cx="8382000" cy="2590800"/>
            <a:chOff x="381000" y="3352800"/>
            <a:chExt cx="8382000" cy="2590800"/>
          </a:xfrm>
        </p:grpSpPr>
        <p:sp>
          <p:nvSpPr>
            <p:cNvPr id="20490" name="TextBox 6"/>
            <p:cNvSpPr txBox="1">
              <a:spLocks noChangeArrowheads="1"/>
            </p:cNvSpPr>
            <p:nvPr/>
          </p:nvSpPr>
          <p:spPr bwMode="auto">
            <a:xfrm>
              <a:off x="381000" y="3424238"/>
              <a:ext cx="48768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FF0000"/>
                  </a:solidFill>
                  <a:ea typeface="宋体" charset="0"/>
                  <a:cs typeface="宋体" charset="0"/>
                </a:rPr>
                <a:t>Force from gluon radiation: </a:t>
              </a:r>
            </a:p>
          </p:txBody>
        </p:sp>
        <p:sp>
          <p:nvSpPr>
            <p:cNvPr id="20491" name="TextBox 16"/>
            <p:cNvSpPr txBox="1">
              <a:spLocks noChangeArrowheads="1"/>
            </p:cNvSpPr>
            <p:nvPr/>
          </p:nvSpPr>
          <p:spPr bwMode="auto">
            <a:xfrm>
              <a:off x="381000" y="3881438"/>
              <a:ext cx="80010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FF0000"/>
                  </a:solidFill>
                  <a:ea typeface="宋体" charset="0"/>
                  <a:cs typeface="宋体" charset="0"/>
                </a:rPr>
                <a:t>Gluon distribution taken from Higher Twist calculation:</a:t>
              </a:r>
            </a:p>
          </p:txBody>
        </p:sp>
        <p:sp>
          <p:nvSpPr>
            <p:cNvPr id="20492" name="TextBox 22"/>
            <p:cNvSpPr txBox="1">
              <a:spLocks noChangeArrowheads="1"/>
            </p:cNvSpPr>
            <p:nvPr/>
          </p:nvSpPr>
          <p:spPr bwMode="auto">
            <a:xfrm>
              <a:off x="381000" y="5297488"/>
              <a:ext cx="838200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1800" b="1"/>
                <a:t>Guo and Wang, </a:t>
              </a:r>
              <a:r>
                <a:rPr lang="en-US" altLang="zh-CN" sz="1800" b="1" i="1"/>
                <a:t>PRL 85, 3591</a:t>
              </a:r>
              <a:r>
                <a:rPr lang="en-US" altLang="zh-CN" sz="1800" b="1"/>
                <a:t>; Majumder, </a:t>
              </a:r>
              <a:r>
                <a:rPr lang="en-US" altLang="zh-CN" sz="1800" b="1" i="1"/>
                <a:t>PRD 85, 014023</a:t>
              </a:r>
              <a:r>
                <a:rPr lang="en-US" altLang="zh-CN" sz="1800" b="1"/>
                <a:t>; Zhang, Wang and Wang, </a:t>
              </a:r>
              <a:r>
                <a:rPr lang="en-US" altLang="zh-CN" sz="1800" b="1" i="1"/>
                <a:t>PRL 93, 072301</a:t>
              </a:r>
              <a:r>
                <a:rPr lang="en-US" altLang="zh-CN" sz="1800" b="1"/>
                <a:t>.</a:t>
              </a:r>
            </a:p>
          </p:txBody>
        </p:sp>
        <p:pic>
          <p:nvPicPr>
            <p:cNvPr id="20493" name="Picture 27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5225" y="4435475"/>
              <a:ext cx="6988175" cy="74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4" name="Picture 19" descr="latex-image-1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7200" y="3352800"/>
              <a:ext cx="1378585" cy="627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381000" y="5943600"/>
            <a:ext cx="8077200" cy="677863"/>
            <a:chOff x="381000" y="5943600"/>
            <a:chExt cx="8077200" cy="677863"/>
          </a:xfrm>
        </p:grpSpPr>
        <p:sp>
          <p:nvSpPr>
            <p:cNvPr id="20487" name="TextBox 16"/>
            <p:cNvSpPr txBox="1">
              <a:spLocks noChangeArrowheads="1"/>
            </p:cNvSpPr>
            <p:nvPr/>
          </p:nvSpPr>
          <p:spPr bwMode="auto">
            <a:xfrm>
              <a:off x="381000" y="6019800"/>
              <a:ext cx="3733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90"/>
                  </a:solidFill>
                  <a:ea typeface="宋体" charset="0"/>
                  <a:cs typeface="宋体" charset="0"/>
                </a:rPr>
                <a:t>Transport Coefficients:</a:t>
              </a:r>
            </a:p>
          </p:txBody>
        </p:sp>
        <p:pic>
          <p:nvPicPr>
            <p:cNvPr id="20488" name="Picture 25" descr="latex-image-1.pdf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9825" y="5943600"/>
              <a:ext cx="2492375" cy="677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9" name="Picture 23" descr="latex-image-1.pdf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9070" y="6096000"/>
              <a:ext cx="1929130" cy="328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9204054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 bwMode="auto">
          <a:xfrm>
            <a:off x="395288" y="1676400"/>
            <a:ext cx="8229600" cy="609600"/>
          </a:xfr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altLang="zh-CN" sz="2800" b="1">
                <a:solidFill>
                  <a:srgbClr val="000090"/>
                </a:solidFill>
                <a:latin typeface="Arial" charset="0"/>
                <a:ea typeface="宋体" charset="0"/>
                <a:cs typeface="宋体" charset="0"/>
              </a:rPr>
              <a:t>Numerical Implementation (Ito Discretization)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38200" y="2381250"/>
            <a:ext cx="7315200" cy="2266950"/>
            <a:chOff x="838200" y="2000250"/>
            <a:chExt cx="7315200" cy="2266950"/>
          </a:xfrm>
        </p:grpSpPr>
        <p:pic>
          <p:nvPicPr>
            <p:cNvPr id="21510" name="Picture 12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3124200"/>
              <a:ext cx="3962400" cy="56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1" name="Picture 13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590800"/>
              <a:ext cx="2547938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Picture 28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000250"/>
              <a:ext cx="711517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3" name="TextBox 29"/>
            <p:cNvSpPr txBox="1">
              <a:spLocks noChangeArrowheads="1"/>
            </p:cNvSpPr>
            <p:nvPr/>
          </p:nvSpPr>
          <p:spPr bwMode="auto">
            <a:xfrm>
              <a:off x="838200" y="2590800"/>
              <a:ext cx="170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8000"/>
                  </a:solidFill>
                </a:rPr>
                <a:t>Drag force: </a:t>
              </a:r>
            </a:p>
          </p:txBody>
        </p:sp>
        <p:sp>
          <p:nvSpPr>
            <p:cNvPr id="21514" name="TextBox 30"/>
            <p:cNvSpPr txBox="1">
              <a:spLocks noChangeArrowheads="1"/>
            </p:cNvSpPr>
            <p:nvPr/>
          </p:nvSpPr>
          <p:spPr bwMode="auto">
            <a:xfrm>
              <a:off x="838200" y="3195638"/>
              <a:ext cx="3297238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FF"/>
                  </a:solidFill>
                </a:rPr>
                <a:t>Thermal random force: </a:t>
              </a:r>
            </a:p>
          </p:txBody>
        </p:sp>
        <p:pic>
          <p:nvPicPr>
            <p:cNvPr id="21515" name="Picture 32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3886200"/>
              <a:ext cx="1095375" cy="35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6" name="TextBox 33"/>
            <p:cNvSpPr txBox="1">
              <a:spLocks noChangeArrowheads="1"/>
            </p:cNvSpPr>
            <p:nvPr/>
          </p:nvSpPr>
          <p:spPr bwMode="auto">
            <a:xfrm>
              <a:off x="838200" y="3805238"/>
              <a:ext cx="5487988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FF0000"/>
                  </a:solidFill>
                </a:rPr>
                <a:t>Momentum of gluon radiated during Δ</a:t>
              </a:r>
              <a:r>
                <a:rPr lang="en-US" altLang="zh-CN" i="1">
                  <a:solidFill>
                    <a:srgbClr val="FF0000"/>
                  </a:solidFill>
                </a:rPr>
                <a:t>t</a:t>
              </a:r>
              <a:r>
                <a:rPr lang="en-US" altLang="zh-CN">
                  <a:solidFill>
                    <a:srgbClr val="FF0000"/>
                  </a:solidFill>
                </a:rPr>
                <a:t>: </a:t>
              </a:r>
            </a:p>
          </p:txBody>
        </p:sp>
      </p:grp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95288" y="5029200"/>
            <a:ext cx="81375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marL="623888" indent="-40163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lnSpc>
                <a:spcPts val="2000"/>
              </a:lnSpc>
              <a:spcBef>
                <a:spcPts val="1688"/>
              </a:spcBef>
              <a:buSzPct val="171000"/>
              <a:buFont typeface="Arial" charset="0"/>
              <a:buNone/>
            </a:pPr>
            <a:r>
              <a:rPr lang="en-US" altLang="zh-CN" sz="2800" b="1">
                <a:solidFill>
                  <a:srgbClr val="000090"/>
                </a:solidFill>
                <a:ea typeface="宋体" charset="0"/>
                <a:cs typeface="宋体" charset="0"/>
                <a:sym typeface="Gill Sans" charset="0"/>
              </a:rPr>
              <a:t>Lower cut for gluon radiation: </a:t>
            </a:r>
            <a:r>
              <a:rPr lang="en-US" altLang="zh-CN" sz="2800" b="1" i="1">
                <a:solidFill>
                  <a:srgbClr val="000090"/>
                </a:solidFill>
                <a:ea typeface="宋体" charset="0"/>
                <a:cs typeface="宋体" charset="0"/>
                <a:sym typeface="Gill Sans" charset="0"/>
              </a:rPr>
              <a:t>πT</a:t>
            </a:r>
          </a:p>
          <a:p>
            <a:pPr>
              <a:lnSpc>
                <a:spcPts val="2000"/>
              </a:lnSpc>
              <a:spcBef>
                <a:spcPts val="1688"/>
              </a:spcBef>
              <a:buSzPct val="150000"/>
              <a:buFont typeface="Arial" charset="0"/>
              <a:buChar char="•"/>
            </a:pPr>
            <a:r>
              <a:rPr lang="en-US" altLang="zh-CN">
                <a:solidFill>
                  <a:srgbClr val="168926"/>
                </a:solidFill>
                <a:ea typeface="宋体" charset="0"/>
                <a:cs typeface="宋体" charset="0"/>
                <a:sym typeface="Gill Sans" charset="0"/>
              </a:rPr>
              <a:t>Balance between gluon radiation and absorption</a:t>
            </a:r>
          </a:p>
          <a:p>
            <a:pPr>
              <a:lnSpc>
                <a:spcPts val="2000"/>
              </a:lnSpc>
              <a:spcBef>
                <a:spcPts val="1688"/>
              </a:spcBef>
              <a:buSzPct val="150000"/>
              <a:buFont typeface="Arial" charset="0"/>
              <a:buChar char="•"/>
            </a:pPr>
            <a:r>
              <a:rPr lang="en-US" altLang="zh-CN">
                <a:solidFill>
                  <a:srgbClr val="FF0000"/>
                </a:solidFill>
                <a:ea typeface="宋体" charset="0"/>
                <a:cs typeface="宋体" charset="0"/>
                <a:sym typeface="Gill Sans" charset="0"/>
              </a:rPr>
              <a:t>Guarantee equilibrium after sufficiently long evolution</a:t>
            </a:r>
          </a:p>
        </p:txBody>
      </p:sp>
      <p:sp>
        <p:nvSpPr>
          <p:cNvPr id="21509" name="标题 1"/>
          <p:cNvSpPr txBox="1">
            <a:spLocks/>
          </p:cNvSpPr>
          <p:nvPr/>
        </p:nvSpPr>
        <p:spPr bwMode="auto">
          <a:xfrm>
            <a:off x="76200" y="228600"/>
            <a:ext cx="8991600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  <a:sym typeface="Chalkboard" charset="0"/>
              </a:rPr>
              <a:t>Heavy Flavor Evolution inside QGP</a:t>
            </a:r>
            <a:b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  <a:sym typeface="Chalkboard" charset="0"/>
              </a:rPr>
            </a:br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  <a:sym typeface="Chalkboard" charset="0"/>
              </a:rPr>
              <a:t>( Improved </a:t>
            </a:r>
            <a:r>
              <a:rPr lang="en-US" altLang="zh-CN" sz="3200" b="1" dirty="0" err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  <a:sym typeface="Chalkboard" charset="0"/>
              </a:rPr>
              <a:t>Langevin</a:t>
            </a:r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  <a:sym typeface="Chalkboard" charset="0"/>
              </a:rPr>
              <a:t> Approach )</a:t>
            </a:r>
            <a:endParaRPr lang="zh-CN" altLang="en-US" sz="3200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  <a:sym typeface="Chalkboard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6249491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-792163" y="1189038"/>
            <a:ext cx="9869513" cy="5440362"/>
            <a:chOff x="-792163" y="1189038"/>
            <a:chExt cx="9869513" cy="5440362"/>
          </a:xfrm>
        </p:grpSpPr>
        <p:pic>
          <p:nvPicPr>
            <p:cNvPr id="22556" name="Picture 28" descr="Edist_cD6-static300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92163" y="1189038"/>
              <a:ext cx="7040563" cy="544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Box 39"/>
            <p:cNvSpPr txBox="1">
              <a:spLocks noChangeArrowheads="1"/>
            </p:cNvSpPr>
            <p:nvPr/>
          </p:nvSpPr>
          <p:spPr bwMode="auto">
            <a:xfrm>
              <a:off x="4886350" y="3386232"/>
              <a:ext cx="4191000" cy="2908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>
                <a:spcBef>
                  <a:spcPts val="900"/>
                </a:spcBef>
              </a:pPr>
              <a:r>
                <a:rPr lang="en-US" altLang="zh-CN" b="1" dirty="0">
                  <a:solidFill>
                    <a:srgbClr val="000090"/>
                  </a:solidFill>
                </a:rPr>
                <a:t>Evolution of E distribution</a:t>
              </a:r>
            </a:p>
            <a:p>
              <a:pPr eaLnBrk="1" hangingPunct="1">
                <a:spcBef>
                  <a:spcPts val="900"/>
                </a:spcBef>
                <a:buSzPct val="120000"/>
              </a:pPr>
              <a:r>
                <a:rPr lang="en-US" altLang="zh-CN" dirty="0" smtClean="0">
                  <a:solidFill>
                    <a:srgbClr val="168926"/>
                  </a:solidFill>
                  <a:latin typeface="Calibri" charset="0"/>
                </a:rPr>
                <a:t>Before 2 </a:t>
              </a:r>
              <a:r>
                <a:rPr lang="en-US" altLang="zh-CN" dirty="0" err="1" smtClean="0">
                  <a:solidFill>
                    <a:srgbClr val="168926"/>
                  </a:solidFill>
                  <a:latin typeface="Calibri" charset="0"/>
                </a:rPr>
                <a:t>fm</a:t>
              </a:r>
              <a:r>
                <a:rPr lang="en-US" altLang="zh-CN" dirty="0" smtClean="0">
                  <a:solidFill>
                    <a:srgbClr val="168926"/>
                  </a:solidFill>
                  <a:latin typeface="Calibri" charset="0"/>
                </a:rPr>
                <a:t>/c, collisional energy loss dominates; after 2 </a:t>
              </a:r>
              <a:r>
                <a:rPr lang="en-US" altLang="zh-CN" dirty="0" err="1" smtClean="0">
                  <a:solidFill>
                    <a:srgbClr val="168926"/>
                  </a:solidFill>
                  <a:latin typeface="Calibri" charset="0"/>
                </a:rPr>
                <a:t>fm</a:t>
              </a:r>
              <a:r>
                <a:rPr lang="en-US" altLang="zh-CN" dirty="0" smtClean="0">
                  <a:solidFill>
                    <a:srgbClr val="168926"/>
                  </a:solidFill>
                  <a:latin typeface="Calibri" charset="0"/>
                </a:rPr>
                <a:t>/c, </a:t>
              </a:r>
              <a:r>
                <a:rPr lang="en-US" altLang="zh-CN" dirty="0" err="1" smtClean="0">
                  <a:solidFill>
                    <a:srgbClr val="168926"/>
                  </a:solidFill>
                  <a:latin typeface="Calibri" charset="0"/>
                </a:rPr>
                <a:t>radiative</a:t>
              </a:r>
              <a:r>
                <a:rPr lang="en-US" altLang="zh-CN" dirty="0" smtClean="0">
                  <a:solidFill>
                    <a:srgbClr val="168926"/>
                  </a:solidFill>
                  <a:latin typeface="Calibri" charset="0"/>
                </a:rPr>
                <a:t> dominates;</a:t>
              </a:r>
            </a:p>
            <a:p>
              <a:pPr eaLnBrk="1" hangingPunct="1">
                <a:spcBef>
                  <a:spcPts val="900"/>
                </a:spcBef>
                <a:buSzPct val="120000"/>
              </a:pPr>
              <a:r>
                <a:rPr lang="en-US" altLang="zh-CN" dirty="0" smtClean="0">
                  <a:solidFill>
                    <a:srgbClr val="FF0000"/>
                  </a:solidFill>
                  <a:latin typeface="Calibri" charset="0"/>
                </a:rPr>
                <a:t>Collisional </a:t>
              </a:r>
              <a:r>
                <a:rPr lang="en-US" altLang="zh-CN" dirty="0">
                  <a:solidFill>
                    <a:srgbClr val="FF0000"/>
                  </a:solidFill>
                  <a:latin typeface="Calibri" charset="0"/>
                </a:rPr>
                <a:t>energy loss leads to Gaussian distribution, while </a:t>
              </a:r>
              <a:r>
                <a:rPr lang="en-US" altLang="zh-CN" dirty="0" err="1">
                  <a:solidFill>
                    <a:srgbClr val="FF0000"/>
                  </a:solidFill>
                  <a:latin typeface="Calibri" charset="0"/>
                </a:rPr>
                <a:t>radiative</a:t>
              </a:r>
              <a:r>
                <a:rPr lang="en-US" altLang="zh-CN" dirty="0">
                  <a:solidFill>
                    <a:srgbClr val="FF0000"/>
                  </a:solidFill>
                  <a:latin typeface="Calibri" charset="0"/>
                </a:rPr>
                <a:t> generates long tail.</a:t>
              </a:r>
            </a:p>
          </p:txBody>
        </p:sp>
      </p:grpSp>
      <p:sp>
        <p:nvSpPr>
          <p:cNvPr id="22531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891463" cy="1219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Charm Quark Evolution in Static Medium</a:t>
            </a:r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5105400" y="1246249"/>
            <a:ext cx="3657600" cy="2030360"/>
            <a:chOff x="5334000" y="1370451"/>
            <a:chExt cx="2971800" cy="1639903"/>
          </a:xfrm>
        </p:grpSpPr>
        <p:sp>
          <p:nvSpPr>
            <p:cNvPr id="13339" name="Rectangle 8"/>
            <p:cNvSpPr>
              <a:spLocks noChangeArrowheads="1"/>
            </p:cNvSpPr>
            <p:nvPr/>
          </p:nvSpPr>
          <p:spPr bwMode="auto">
            <a:xfrm>
              <a:off x="5334000" y="1410154"/>
              <a:ext cx="2971800" cy="1600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CFFCC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altLang="zh-CN" dirty="0">
                <a:solidFill>
                  <a:srgbClr val="FFFFFF"/>
                </a:solidFill>
                <a:latin typeface="Gill Sans" charset="0"/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22555" name="TextBox 9"/>
            <p:cNvSpPr txBox="1">
              <a:spLocks noChangeArrowheads="1"/>
            </p:cNvSpPr>
            <p:nvPr/>
          </p:nvSpPr>
          <p:spPr bwMode="auto">
            <a:xfrm>
              <a:off x="5410200" y="1370451"/>
              <a:ext cx="2895600" cy="522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1800" i="1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T </a:t>
              </a:r>
              <a:r>
                <a:rPr lang="en-US" altLang="zh-CN" sz="1800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= 300 MeV, </a:t>
              </a:r>
              <a:r>
                <a:rPr lang="en-US" altLang="zh-CN" sz="1800" i="1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D</a:t>
              </a:r>
              <a:r>
                <a:rPr lang="en-US" altLang="zh-CN" sz="1800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=6/(</a:t>
              </a:r>
              <a:r>
                <a:rPr lang="en-US" altLang="zh-CN" sz="1800" i="1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2πT</a:t>
              </a:r>
              <a:r>
                <a:rPr lang="en-US" altLang="zh-CN" sz="1800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), i.e., </a:t>
              </a:r>
              <a:r>
                <a:rPr lang="en-US" altLang="zh-CN" sz="1800" dirty="0" err="1">
                  <a:solidFill>
                    <a:srgbClr val="000090"/>
                  </a:solidFill>
                  <a:ea typeface="宋体" charset="0"/>
                  <a:cs typeface="宋体" charset="0"/>
                </a:rPr>
                <a:t>qhat</a:t>
              </a:r>
              <a:r>
                <a:rPr lang="en-US" altLang="zh-CN" sz="1800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 ~ 1.3 GeV</a:t>
              </a:r>
              <a:r>
                <a:rPr lang="en-US" altLang="zh-CN" sz="1800" baseline="30000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2</a:t>
              </a:r>
              <a:r>
                <a:rPr lang="en-US" altLang="zh-CN" sz="1800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/</a:t>
              </a:r>
              <a:r>
                <a:rPr lang="en-US" altLang="zh-CN" sz="1800" dirty="0" err="1">
                  <a:solidFill>
                    <a:srgbClr val="000090"/>
                  </a:solidFill>
                  <a:ea typeface="宋体" charset="0"/>
                  <a:cs typeface="宋体" charset="0"/>
                </a:rPr>
                <a:t>fm</a:t>
              </a:r>
              <a:r>
                <a:rPr lang="en-US" altLang="zh-CN" sz="1800" dirty="0">
                  <a:solidFill>
                    <a:srgbClr val="000090"/>
                  </a:solidFill>
                  <a:ea typeface="宋体" charset="0"/>
                  <a:cs typeface="宋体" charset="0"/>
                </a:rPr>
                <a:t>  </a:t>
              </a:r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5562600" y="1901068"/>
            <a:ext cx="2286000" cy="1295400"/>
            <a:chOff x="5562600" y="1676400"/>
            <a:chExt cx="2286000" cy="1295400"/>
          </a:xfrm>
        </p:grpSpPr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5715000" y="1676400"/>
              <a:ext cx="609600" cy="152400"/>
              <a:chOff x="5715000" y="1752600"/>
              <a:chExt cx="609600" cy="152400"/>
            </a:xfrm>
          </p:grpSpPr>
          <p:sp>
            <p:nvSpPr>
              <p:cNvPr id="13337" name="Oval 10"/>
              <p:cNvSpPr>
                <a:spLocks noChangeArrowheads="1"/>
              </p:cNvSpPr>
              <p:nvPr/>
            </p:nvSpPr>
            <p:spPr bwMode="auto">
              <a:xfrm>
                <a:off x="5715000" y="17526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latin typeface="Gill Sans" charset="0"/>
                  <a:ea typeface="ヒラギノ角ゴ ProN W3" charset="-128"/>
                  <a:cs typeface="ヒラギノ角ゴ ProN W3" charset="-128"/>
                </a:endParaRPr>
              </a:p>
            </p:txBody>
          </p:sp>
          <p:cxnSp>
            <p:nvCxnSpPr>
              <p:cNvPr id="13338" name="Straight Arrow Connector 12"/>
              <p:cNvCxnSpPr>
                <a:cxnSpLocks noChangeShapeType="1"/>
                <a:stCxn id="13337" idx="6"/>
              </p:cNvCxnSpPr>
              <p:nvPr/>
            </p:nvCxnSpPr>
            <p:spPr bwMode="auto">
              <a:xfrm>
                <a:off x="5867400" y="1828800"/>
                <a:ext cx="457200" cy="1588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</p:cxnSp>
        </p:grpSp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5715000" y="1905000"/>
              <a:ext cx="609600" cy="152400"/>
              <a:chOff x="5715000" y="1752600"/>
              <a:chExt cx="609600" cy="152400"/>
            </a:xfrm>
          </p:grpSpPr>
          <p:sp>
            <p:nvSpPr>
              <p:cNvPr id="13335" name="Oval 15"/>
              <p:cNvSpPr>
                <a:spLocks noChangeArrowheads="1"/>
              </p:cNvSpPr>
              <p:nvPr/>
            </p:nvSpPr>
            <p:spPr bwMode="auto">
              <a:xfrm>
                <a:off x="5715000" y="17526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latin typeface="Gill Sans" charset="0"/>
                  <a:ea typeface="ヒラギノ角ゴ ProN W3" charset="-128"/>
                  <a:cs typeface="ヒラギノ角ゴ ProN W3" charset="-128"/>
                </a:endParaRPr>
              </a:p>
            </p:txBody>
          </p:sp>
          <p:cxnSp>
            <p:nvCxnSpPr>
              <p:cNvPr id="13336" name="Straight Arrow Connector 16"/>
              <p:cNvCxnSpPr>
                <a:cxnSpLocks noChangeShapeType="1"/>
                <a:stCxn id="13335" idx="6"/>
              </p:cNvCxnSpPr>
              <p:nvPr/>
            </p:nvCxnSpPr>
            <p:spPr bwMode="auto">
              <a:xfrm>
                <a:off x="5867400" y="1828800"/>
                <a:ext cx="457200" cy="1588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</p:cxnSp>
        </p:grpSp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5715000" y="2133600"/>
              <a:ext cx="609600" cy="152400"/>
              <a:chOff x="5715000" y="1752600"/>
              <a:chExt cx="609600" cy="152400"/>
            </a:xfrm>
          </p:grpSpPr>
          <p:sp>
            <p:nvSpPr>
              <p:cNvPr id="13333" name="Oval 18"/>
              <p:cNvSpPr>
                <a:spLocks noChangeArrowheads="1"/>
              </p:cNvSpPr>
              <p:nvPr/>
            </p:nvSpPr>
            <p:spPr bwMode="auto">
              <a:xfrm>
                <a:off x="5715000" y="17526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latin typeface="Gill Sans" charset="0"/>
                  <a:ea typeface="ヒラギノ角ゴ ProN W3" charset="-128"/>
                  <a:cs typeface="ヒラギノ角ゴ ProN W3" charset="-128"/>
                </a:endParaRPr>
              </a:p>
            </p:txBody>
          </p:sp>
          <p:cxnSp>
            <p:nvCxnSpPr>
              <p:cNvPr id="13334" name="Straight Arrow Connector 19"/>
              <p:cNvCxnSpPr>
                <a:cxnSpLocks noChangeShapeType="1"/>
                <a:stCxn id="13333" idx="6"/>
              </p:cNvCxnSpPr>
              <p:nvPr/>
            </p:nvCxnSpPr>
            <p:spPr bwMode="auto">
              <a:xfrm>
                <a:off x="5867400" y="1828800"/>
                <a:ext cx="457200" cy="1588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</p:cxnSp>
        </p:grpSp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5715000" y="2362200"/>
              <a:ext cx="609600" cy="152400"/>
              <a:chOff x="5715000" y="1752600"/>
              <a:chExt cx="609600" cy="152400"/>
            </a:xfrm>
          </p:grpSpPr>
          <p:sp>
            <p:nvSpPr>
              <p:cNvPr id="13331" name="Oval 21"/>
              <p:cNvSpPr>
                <a:spLocks noChangeArrowheads="1"/>
              </p:cNvSpPr>
              <p:nvPr/>
            </p:nvSpPr>
            <p:spPr bwMode="auto">
              <a:xfrm>
                <a:off x="5715000" y="17526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latin typeface="Gill Sans" charset="0"/>
                  <a:ea typeface="ヒラギノ角ゴ ProN W3" charset="-128"/>
                  <a:cs typeface="ヒラギノ角ゴ ProN W3" charset="-128"/>
                </a:endParaRPr>
              </a:p>
            </p:txBody>
          </p:sp>
          <p:cxnSp>
            <p:nvCxnSpPr>
              <p:cNvPr id="13332" name="Straight Arrow Connector 22"/>
              <p:cNvCxnSpPr>
                <a:cxnSpLocks noChangeShapeType="1"/>
                <a:stCxn id="13331" idx="6"/>
              </p:cNvCxnSpPr>
              <p:nvPr/>
            </p:nvCxnSpPr>
            <p:spPr bwMode="auto">
              <a:xfrm>
                <a:off x="5867400" y="1828800"/>
                <a:ext cx="457200" cy="1588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</p:cxnSp>
        </p:grpSp>
        <p:sp>
          <p:nvSpPr>
            <p:cNvPr id="22543" name="TextBox 23"/>
            <p:cNvSpPr txBox="1">
              <a:spLocks noChangeArrowheads="1"/>
            </p:cNvSpPr>
            <p:nvPr/>
          </p:nvSpPr>
          <p:spPr bwMode="auto">
            <a:xfrm>
              <a:off x="5562600" y="2602468"/>
              <a:ext cx="158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1800" i="1">
                  <a:solidFill>
                    <a:srgbClr val="FF0000"/>
                  </a:solidFill>
                  <a:ea typeface="宋体" charset="0"/>
                  <a:cs typeface="宋体" charset="0"/>
                </a:rPr>
                <a:t>E</a:t>
              </a:r>
              <a:r>
                <a:rPr lang="en-US" altLang="zh-CN" sz="1800" baseline="-25000">
                  <a:solidFill>
                    <a:srgbClr val="FF0000"/>
                  </a:solidFill>
                  <a:ea typeface="宋体" charset="0"/>
                  <a:cs typeface="宋体" charset="0"/>
                </a:rPr>
                <a:t>init </a:t>
              </a:r>
              <a:r>
                <a:rPr lang="en-US" altLang="zh-CN" sz="1800">
                  <a:solidFill>
                    <a:srgbClr val="FF0000"/>
                  </a:solidFill>
                  <a:ea typeface="宋体" charset="0"/>
                  <a:cs typeface="宋体" charset="0"/>
                </a:rPr>
                <a:t>= 15 GeV</a:t>
              </a:r>
              <a:endParaRPr lang="en-US" altLang="zh-CN" sz="1800">
                <a:ea typeface="宋体" charset="0"/>
                <a:cs typeface="宋体" charset="0"/>
              </a:endParaRPr>
            </a:p>
          </p:txBody>
        </p:sp>
        <p:cxnSp>
          <p:nvCxnSpPr>
            <p:cNvPr id="13329" name="Straight Arrow Connector 25"/>
            <p:cNvCxnSpPr>
              <a:cxnSpLocks noChangeShapeType="1"/>
            </p:cNvCxnSpPr>
            <p:nvPr/>
          </p:nvCxnSpPr>
          <p:spPr bwMode="auto">
            <a:xfrm>
              <a:off x="7086600" y="2894013"/>
              <a:ext cx="762000" cy="1587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prstDash val="sysDash"/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</p:cxnSp>
        <p:sp>
          <p:nvSpPr>
            <p:cNvPr id="22545" name="TextBox 26"/>
            <p:cNvSpPr txBox="1">
              <a:spLocks noChangeArrowheads="1"/>
            </p:cNvSpPr>
            <p:nvPr/>
          </p:nvSpPr>
          <p:spPr bwMode="auto">
            <a:xfrm>
              <a:off x="7309037" y="2526268"/>
              <a:ext cx="3109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1800" i="1">
                  <a:solidFill>
                    <a:srgbClr val="000090"/>
                  </a:solidFill>
                  <a:ea typeface="宋体" charset="0"/>
                  <a:cs typeface="宋体" charset="0"/>
                </a:rPr>
                <a:t>z</a:t>
              </a:r>
              <a:endParaRPr lang="en-US" altLang="zh-CN" sz="1800">
                <a:solidFill>
                  <a:srgbClr val="000090"/>
                </a:solidFill>
                <a:ea typeface="宋体" charset="0"/>
                <a:cs typeface="宋体" charset="0"/>
              </a:endParaRP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6375400" y="1901068"/>
            <a:ext cx="1689100" cy="920750"/>
            <a:chOff x="6375400" y="1701800"/>
            <a:chExt cx="1689100" cy="921240"/>
          </a:xfrm>
        </p:grpSpPr>
        <p:sp>
          <p:nvSpPr>
            <p:cNvPr id="13320" name="Freeform 33"/>
            <p:cNvSpPr>
              <a:spLocks noChangeArrowheads="1"/>
            </p:cNvSpPr>
            <p:nvPr/>
          </p:nvSpPr>
          <p:spPr bwMode="auto">
            <a:xfrm>
              <a:off x="6413500" y="1701800"/>
              <a:ext cx="1422400" cy="317669"/>
            </a:xfrm>
            <a:custGeom>
              <a:avLst/>
              <a:gdLst>
                <a:gd name="T0" fmla="*/ 0 w 1422400"/>
                <a:gd name="T1" fmla="*/ 63772 h 317500"/>
                <a:gd name="T2" fmla="*/ 127000 w 1422400"/>
                <a:gd name="T3" fmla="*/ 25512 h 317500"/>
                <a:gd name="T4" fmla="*/ 165100 w 1422400"/>
                <a:gd name="T5" fmla="*/ 12756 h 317500"/>
                <a:gd name="T6" fmla="*/ 203200 w 1422400"/>
                <a:gd name="T7" fmla="*/ 0 h 317500"/>
                <a:gd name="T8" fmla="*/ 279400 w 1422400"/>
                <a:gd name="T9" fmla="*/ 12756 h 317500"/>
                <a:gd name="T10" fmla="*/ 317500 w 1422400"/>
                <a:gd name="T11" fmla="*/ 25512 h 317500"/>
                <a:gd name="T12" fmla="*/ 342900 w 1422400"/>
                <a:gd name="T13" fmla="*/ 102032 h 317500"/>
                <a:gd name="T14" fmla="*/ 419100 w 1422400"/>
                <a:gd name="T15" fmla="*/ 140296 h 317500"/>
                <a:gd name="T16" fmla="*/ 520700 w 1422400"/>
                <a:gd name="T17" fmla="*/ 127544 h 317500"/>
                <a:gd name="T18" fmla="*/ 558800 w 1422400"/>
                <a:gd name="T19" fmla="*/ 114788 h 317500"/>
                <a:gd name="T20" fmla="*/ 571500 w 1422400"/>
                <a:gd name="T21" fmla="*/ 76528 h 317500"/>
                <a:gd name="T22" fmla="*/ 647700 w 1422400"/>
                <a:gd name="T23" fmla="*/ 51016 h 317500"/>
                <a:gd name="T24" fmla="*/ 787400 w 1422400"/>
                <a:gd name="T25" fmla="*/ 63772 h 317500"/>
                <a:gd name="T26" fmla="*/ 825500 w 1422400"/>
                <a:gd name="T27" fmla="*/ 102032 h 317500"/>
                <a:gd name="T28" fmla="*/ 901700 w 1422400"/>
                <a:gd name="T29" fmla="*/ 140296 h 317500"/>
                <a:gd name="T30" fmla="*/ 952500 w 1422400"/>
                <a:gd name="T31" fmla="*/ 216820 h 317500"/>
                <a:gd name="T32" fmla="*/ 965200 w 1422400"/>
                <a:gd name="T33" fmla="*/ 306101 h 317500"/>
                <a:gd name="T34" fmla="*/ 1003300 w 1422400"/>
                <a:gd name="T35" fmla="*/ 318854 h 317500"/>
                <a:gd name="T36" fmla="*/ 1117600 w 1422400"/>
                <a:gd name="T37" fmla="*/ 306101 h 317500"/>
                <a:gd name="T38" fmla="*/ 1155700 w 1422400"/>
                <a:gd name="T39" fmla="*/ 293347 h 317500"/>
                <a:gd name="T40" fmla="*/ 1181100 w 1422400"/>
                <a:gd name="T41" fmla="*/ 255083 h 317500"/>
                <a:gd name="T42" fmla="*/ 1193800 w 1422400"/>
                <a:gd name="T43" fmla="*/ 216820 h 317500"/>
                <a:gd name="T44" fmla="*/ 1206500 w 1422400"/>
                <a:gd name="T45" fmla="*/ 76528 h 317500"/>
                <a:gd name="T46" fmla="*/ 1219200 w 1422400"/>
                <a:gd name="T47" fmla="*/ 38260 h 317500"/>
                <a:gd name="T48" fmla="*/ 1257300 w 1422400"/>
                <a:gd name="T49" fmla="*/ 12756 h 317500"/>
                <a:gd name="T50" fmla="*/ 1371600 w 1422400"/>
                <a:gd name="T51" fmla="*/ 51016 h 317500"/>
                <a:gd name="T52" fmla="*/ 1422400 w 1422400"/>
                <a:gd name="T53" fmla="*/ 76528 h 3175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22400"/>
                <a:gd name="T82" fmla="*/ 0 h 317500"/>
                <a:gd name="T83" fmla="*/ 1422400 w 1422400"/>
                <a:gd name="T84" fmla="*/ 317500 h 31750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22400" h="317500">
                  <a:moveTo>
                    <a:pt x="0" y="63500"/>
                  </a:moveTo>
                  <a:cubicBezTo>
                    <a:pt x="76775" y="44306"/>
                    <a:pt x="34241" y="56320"/>
                    <a:pt x="127000" y="25400"/>
                  </a:cubicBezTo>
                  <a:lnTo>
                    <a:pt x="165100" y="12700"/>
                  </a:lnTo>
                  <a:lnTo>
                    <a:pt x="203200" y="0"/>
                  </a:lnTo>
                  <a:cubicBezTo>
                    <a:pt x="228600" y="4233"/>
                    <a:pt x="254263" y="7114"/>
                    <a:pt x="279400" y="12700"/>
                  </a:cubicBezTo>
                  <a:cubicBezTo>
                    <a:pt x="292468" y="15604"/>
                    <a:pt x="309719" y="14507"/>
                    <a:pt x="317500" y="25400"/>
                  </a:cubicBezTo>
                  <a:cubicBezTo>
                    <a:pt x="333062" y="47187"/>
                    <a:pt x="317500" y="93133"/>
                    <a:pt x="342900" y="101600"/>
                  </a:cubicBezTo>
                  <a:cubicBezTo>
                    <a:pt x="395480" y="119127"/>
                    <a:pt x="369861" y="106874"/>
                    <a:pt x="419100" y="139700"/>
                  </a:cubicBezTo>
                  <a:cubicBezTo>
                    <a:pt x="452967" y="135467"/>
                    <a:pt x="487120" y="133105"/>
                    <a:pt x="520700" y="127000"/>
                  </a:cubicBezTo>
                  <a:cubicBezTo>
                    <a:pt x="533871" y="124605"/>
                    <a:pt x="549334" y="123766"/>
                    <a:pt x="558800" y="114300"/>
                  </a:cubicBezTo>
                  <a:cubicBezTo>
                    <a:pt x="568266" y="104834"/>
                    <a:pt x="560607" y="83981"/>
                    <a:pt x="571500" y="76200"/>
                  </a:cubicBezTo>
                  <a:cubicBezTo>
                    <a:pt x="593287" y="60638"/>
                    <a:pt x="647700" y="50800"/>
                    <a:pt x="647700" y="50800"/>
                  </a:cubicBezTo>
                  <a:cubicBezTo>
                    <a:pt x="694267" y="55033"/>
                    <a:pt x="742440" y="50654"/>
                    <a:pt x="787400" y="63500"/>
                  </a:cubicBezTo>
                  <a:cubicBezTo>
                    <a:pt x="804669" y="68434"/>
                    <a:pt x="811702" y="90102"/>
                    <a:pt x="825500" y="101600"/>
                  </a:cubicBezTo>
                  <a:cubicBezTo>
                    <a:pt x="858326" y="128955"/>
                    <a:pt x="863515" y="126972"/>
                    <a:pt x="901700" y="139700"/>
                  </a:cubicBezTo>
                  <a:cubicBezTo>
                    <a:pt x="918633" y="165100"/>
                    <a:pt x="948183" y="185680"/>
                    <a:pt x="952500" y="215900"/>
                  </a:cubicBezTo>
                  <a:cubicBezTo>
                    <a:pt x="956733" y="245533"/>
                    <a:pt x="951813" y="278026"/>
                    <a:pt x="965200" y="304800"/>
                  </a:cubicBezTo>
                  <a:cubicBezTo>
                    <a:pt x="971187" y="316774"/>
                    <a:pt x="990600" y="313267"/>
                    <a:pt x="1003300" y="317500"/>
                  </a:cubicBezTo>
                  <a:cubicBezTo>
                    <a:pt x="1041400" y="313267"/>
                    <a:pt x="1079787" y="311102"/>
                    <a:pt x="1117600" y="304800"/>
                  </a:cubicBezTo>
                  <a:cubicBezTo>
                    <a:pt x="1130805" y="302599"/>
                    <a:pt x="1145247" y="300463"/>
                    <a:pt x="1155700" y="292100"/>
                  </a:cubicBezTo>
                  <a:cubicBezTo>
                    <a:pt x="1167619" y="282565"/>
                    <a:pt x="1174274" y="267652"/>
                    <a:pt x="1181100" y="254000"/>
                  </a:cubicBezTo>
                  <a:cubicBezTo>
                    <a:pt x="1187087" y="242026"/>
                    <a:pt x="1189567" y="228600"/>
                    <a:pt x="1193800" y="215900"/>
                  </a:cubicBezTo>
                  <a:cubicBezTo>
                    <a:pt x="1198033" y="169333"/>
                    <a:pt x="1199887" y="122489"/>
                    <a:pt x="1206500" y="76200"/>
                  </a:cubicBezTo>
                  <a:cubicBezTo>
                    <a:pt x="1208393" y="62948"/>
                    <a:pt x="1210837" y="48553"/>
                    <a:pt x="1219200" y="38100"/>
                  </a:cubicBezTo>
                  <a:cubicBezTo>
                    <a:pt x="1228735" y="26181"/>
                    <a:pt x="1244600" y="21167"/>
                    <a:pt x="1257300" y="12700"/>
                  </a:cubicBezTo>
                  <a:cubicBezTo>
                    <a:pt x="1323992" y="26038"/>
                    <a:pt x="1314975" y="18443"/>
                    <a:pt x="1371600" y="50800"/>
                  </a:cubicBezTo>
                  <a:cubicBezTo>
                    <a:pt x="1420159" y="78548"/>
                    <a:pt x="1392513" y="76200"/>
                    <a:pt x="1422400" y="7620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miter lim="800000"/>
              <a:headEnd/>
              <a:tailEnd type="stealth" w="lg" len="lg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3321" name="Freeform 34"/>
            <p:cNvSpPr>
              <a:spLocks noChangeArrowheads="1"/>
            </p:cNvSpPr>
            <p:nvPr/>
          </p:nvSpPr>
          <p:spPr bwMode="auto">
            <a:xfrm>
              <a:off x="6388100" y="1739920"/>
              <a:ext cx="1638300" cy="343082"/>
            </a:xfrm>
            <a:custGeom>
              <a:avLst/>
              <a:gdLst>
                <a:gd name="T0" fmla="*/ 0 w 1638300"/>
                <a:gd name="T1" fmla="*/ 229573 h 342900"/>
                <a:gd name="T2" fmla="*/ 88900 w 1638300"/>
                <a:gd name="T3" fmla="*/ 216820 h 342900"/>
                <a:gd name="T4" fmla="*/ 165100 w 1638300"/>
                <a:gd name="T5" fmla="*/ 165804 h 342900"/>
                <a:gd name="T6" fmla="*/ 203200 w 1638300"/>
                <a:gd name="T7" fmla="*/ 153048 h 342900"/>
                <a:gd name="T8" fmla="*/ 330200 w 1638300"/>
                <a:gd name="T9" fmla="*/ 204064 h 342900"/>
                <a:gd name="T10" fmla="*/ 342900 w 1638300"/>
                <a:gd name="T11" fmla="*/ 242325 h 342900"/>
                <a:gd name="T12" fmla="*/ 419100 w 1638300"/>
                <a:gd name="T13" fmla="*/ 293342 h 342900"/>
                <a:gd name="T14" fmla="*/ 584200 w 1638300"/>
                <a:gd name="T15" fmla="*/ 280589 h 342900"/>
                <a:gd name="T16" fmla="*/ 635000 w 1638300"/>
                <a:gd name="T17" fmla="*/ 204064 h 342900"/>
                <a:gd name="T18" fmla="*/ 673100 w 1638300"/>
                <a:gd name="T19" fmla="*/ 178557 h 342900"/>
                <a:gd name="T20" fmla="*/ 762000 w 1638300"/>
                <a:gd name="T21" fmla="*/ 216820 h 342900"/>
                <a:gd name="T22" fmla="*/ 774700 w 1638300"/>
                <a:gd name="T23" fmla="*/ 267836 h 342900"/>
                <a:gd name="T24" fmla="*/ 787400 w 1638300"/>
                <a:gd name="T25" fmla="*/ 306096 h 342900"/>
                <a:gd name="T26" fmla="*/ 889000 w 1638300"/>
                <a:gd name="T27" fmla="*/ 344358 h 342900"/>
                <a:gd name="T28" fmla="*/ 965200 w 1638300"/>
                <a:gd name="T29" fmla="*/ 331605 h 342900"/>
                <a:gd name="T30" fmla="*/ 1028700 w 1638300"/>
                <a:gd name="T31" fmla="*/ 267836 h 342900"/>
                <a:gd name="T32" fmla="*/ 1066800 w 1638300"/>
                <a:gd name="T33" fmla="*/ 242325 h 342900"/>
                <a:gd name="T34" fmla="*/ 1079500 w 1638300"/>
                <a:gd name="T35" fmla="*/ 204064 h 342900"/>
                <a:gd name="T36" fmla="*/ 1219200 w 1638300"/>
                <a:gd name="T37" fmla="*/ 229573 h 342900"/>
                <a:gd name="T38" fmla="*/ 1295400 w 1638300"/>
                <a:gd name="T39" fmla="*/ 280589 h 342900"/>
                <a:gd name="T40" fmla="*/ 1333500 w 1638300"/>
                <a:gd name="T41" fmla="*/ 293342 h 342900"/>
                <a:gd name="T42" fmla="*/ 1422400 w 1638300"/>
                <a:gd name="T43" fmla="*/ 280589 h 342900"/>
                <a:gd name="T44" fmla="*/ 1460500 w 1638300"/>
                <a:gd name="T45" fmla="*/ 153048 h 342900"/>
                <a:gd name="T46" fmla="*/ 1473200 w 1638300"/>
                <a:gd name="T47" fmla="*/ 114788 h 342900"/>
                <a:gd name="T48" fmla="*/ 1511300 w 1638300"/>
                <a:gd name="T49" fmla="*/ 102032 h 342900"/>
                <a:gd name="T50" fmla="*/ 1612900 w 1638300"/>
                <a:gd name="T51" fmla="*/ 76525 h 342900"/>
                <a:gd name="T52" fmla="*/ 1638300 w 1638300"/>
                <a:gd name="T53" fmla="*/ 0 h 3429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638300"/>
                <a:gd name="T82" fmla="*/ 0 h 342900"/>
                <a:gd name="T83" fmla="*/ 1638300 w 1638300"/>
                <a:gd name="T84" fmla="*/ 342900 h 34290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638300" h="342900">
                  <a:moveTo>
                    <a:pt x="0" y="228600"/>
                  </a:moveTo>
                  <a:cubicBezTo>
                    <a:pt x="29633" y="224367"/>
                    <a:pt x="60961" y="226646"/>
                    <a:pt x="88900" y="215900"/>
                  </a:cubicBezTo>
                  <a:cubicBezTo>
                    <a:pt x="117392" y="204941"/>
                    <a:pt x="136140" y="174753"/>
                    <a:pt x="165100" y="165100"/>
                  </a:cubicBezTo>
                  <a:lnTo>
                    <a:pt x="203200" y="152400"/>
                  </a:lnTo>
                  <a:cubicBezTo>
                    <a:pt x="293511" y="163689"/>
                    <a:pt x="297690" y="138180"/>
                    <a:pt x="330200" y="203200"/>
                  </a:cubicBezTo>
                  <a:cubicBezTo>
                    <a:pt x="336187" y="215174"/>
                    <a:pt x="333434" y="231834"/>
                    <a:pt x="342900" y="241300"/>
                  </a:cubicBezTo>
                  <a:cubicBezTo>
                    <a:pt x="364486" y="262886"/>
                    <a:pt x="419100" y="292100"/>
                    <a:pt x="419100" y="292100"/>
                  </a:cubicBezTo>
                  <a:lnTo>
                    <a:pt x="584200" y="279400"/>
                  </a:lnTo>
                  <a:cubicBezTo>
                    <a:pt x="612428" y="267777"/>
                    <a:pt x="609600" y="220133"/>
                    <a:pt x="635000" y="203200"/>
                  </a:cubicBezTo>
                  <a:lnTo>
                    <a:pt x="673100" y="177800"/>
                  </a:lnTo>
                  <a:cubicBezTo>
                    <a:pt x="698590" y="184172"/>
                    <a:pt x="744459" y="189588"/>
                    <a:pt x="762000" y="215900"/>
                  </a:cubicBezTo>
                  <a:cubicBezTo>
                    <a:pt x="771682" y="230423"/>
                    <a:pt x="769905" y="249917"/>
                    <a:pt x="774700" y="266700"/>
                  </a:cubicBezTo>
                  <a:cubicBezTo>
                    <a:pt x="778378" y="279572"/>
                    <a:pt x="777116" y="296230"/>
                    <a:pt x="787400" y="304800"/>
                  </a:cubicBezTo>
                  <a:cubicBezTo>
                    <a:pt x="797524" y="313237"/>
                    <a:pt x="867915" y="335872"/>
                    <a:pt x="889000" y="342900"/>
                  </a:cubicBezTo>
                  <a:cubicBezTo>
                    <a:pt x="914400" y="338667"/>
                    <a:pt x="940771" y="338343"/>
                    <a:pt x="965200" y="330200"/>
                  </a:cubicBezTo>
                  <a:cubicBezTo>
                    <a:pt x="1016000" y="313267"/>
                    <a:pt x="994833" y="300567"/>
                    <a:pt x="1028700" y="266700"/>
                  </a:cubicBezTo>
                  <a:cubicBezTo>
                    <a:pt x="1039493" y="255907"/>
                    <a:pt x="1054100" y="249767"/>
                    <a:pt x="1066800" y="241300"/>
                  </a:cubicBezTo>
                  <a:cubicBezTo>
                    <a:pt x="1071033" y="228600"/>
                    <a:pt x="1066432" y="206104"/>
                    <a:pt x="1079500" y="203200"/>
                  </a:cubicBezTo>
                  <a:cubicBezTo>
                    <a:pt x="1091757" y="200476"/>
                    <a:pt x="1188975" y="211808"/>
                    <a:pt x="1219200" y="228600"/>
                  </a:cubicBezTo>
                  <a:cubicBezTo>
                    <a:pt x="1245885" y="243425"/>
                    <a:pt x="1266440" y="269747"/>
                    <a:pt x="1295400" y="279400"/>
                  </a:cubicBezTo>
                  <a:lnTo>
                    <a:pt x="1333500" y="292100"/>
                  </a:lnTo>
                  <a:cubicBezTo>
                    <a:pt x="1363133" y="287867"/>
                    <a:pt x="1398771" y="297778"/>
                    <a:pt x="1422400" y="279400"/>
                  </a:cubicBezTo>
                  <a:cubicBezTo>
                    <a:pt x="1433487" y="270777"/>
                    <a:pt x="1454236" y="174325"/>
                    <a:pt x="1460500" y="152400"/>
                  </a:cubicBezTo>
                  <a:cubicBezTo>
                    <a:pt x="1464178" y="139528"/>
                    <a:pt x="1463734" y="123766"/>
                    <a:pt x="1473200" y="114300"/>
                  </a:cubicBezTo>
                  <a:cubicBezTo>
                    <a:pt x="1482666" y="104834"/>
                    <a:pt x="1498385" y="105122"/>
                    <a:pt x="1511300" y="101600"/>
                  </a:cubicBezTo>
                  <a:cubicBezTo>
                    <a:pt x="1544979" y="92415"/>
                    <a:pt x="1579033" y="84667"/>
                    <a:pt x="1612900" y="76200"/>
                  </a:cubicBezTo>
                  <a:lnTo>
                    <a:pt x="1638300" y="0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miter lim="800000"/>
              <a:headEnd/>
              <a:tailEnd type="stealth" w="lg" len="lg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3322" name="Freeform 36"/>
            <p:cNvSpPr>
              <a:spLocks noChangeArrowheads="1"/>
            </p:cNvSpPr>
            <p:nvPr/>
          </p:nvSpPr>
          <p:spPr bwMode="auto">
            <a:xfrm>
              <a:off x="6375400" y="2183069"/>
              <a:ext cx="1536700" cy="152481"/>
            </a:xfrm>
            <a:custGeom>
              <a:avLst/>
              <a:gdLst>
                <a:gd name="T0" fmla="*/ 0 w 1536700"/>
                <a:gd name="T1" fmla="*/ 40093 h 151884"/>
                <a:gd name="T2" fmla="*/ 203200 w 1536700"/>
                <a:gd name="T3" fmla="*/ 26988 h 151884"/>
                <a:gd name="T4" fmla="*/ 279400 w 1536700"/>
                <a:gd name="T5" fmla="*/ 66306 h 151884"/>
                <a:gd name="T6" fmla="*/ 330200 w 1536700"/>
                <a:gd name="T7" fmla="*/ 92512 h 151884"/>
                <a:gd name="T8" fmla="*/ 368300 w 1536700"/>
                <a:gd name="T9" fmla="*/ 118722 h 151884"/>
                <a:gd name="T10" fmla="*/ 482600 w 1536700"/>
                <a:gd name="T11" fmla="*/ 144931 h 151884"/>
                <a:gd name="T12" fmla="*/ 609600 w 1536700"/>
                <a:gd name="T13" fmla="*/ 92512 h 151884"/>
                <a:gd name="T14" fmla="*/ 685800 w 1536700"/>
                <a:gd name="T15" fmla="*/ 40093 h 151884"/>
                <a:gd name="T16" fmla="*/ 787400 w 1536700"/>
                <a:gd name="T17" fmla="*/ 53197 h 151884"/>
                <a:gd name="T18" fmla="*/ 863600 w 1536700"/>
                <a:gd name="T19" fmla="*/ 66306 h 151884"/>
                <a:gd name="T20" fmla="*/ 952500 w 1536700"/>
                <a:gd name="T21" fmla="*/ 53197 h 151884"/>
                <a:gd name="T22" fmla="*/ 1066800 w 1536700"/>
                <a:gd name="T23" fmla="*/ 13883 h 151884"/>
                <a:gd name="T24" fmla="*/ 1104900 w 1536700"/>
                <a:gd name="T25" fmla="*/ 778 h 151884"/>
                <a:gd name="T26" fmla="*/ 1219200 w 1536700"/>
                <a:gd name="T27" fmla="*/ 26988 h 151884"/>
                <a:gd name="T28" fmla="*/ 1295400 w 1536700"/>
                <a:gd name="T29" fmla="*/ 79407 h 151884"/>
                <a:gd name="T30" fmla="*/ 1384300 w 1536700"/>
                <a:gd name="T31" fmla="*/ 105617 h 151884"/>
                <a:gd name="T32" fmla="*/ 1536700 w 1536700"/>
                <a:gd name="T33" fmla="*/ 118722 h 1518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36700"/>
                <a:gd name="T52" fmla="*/ 0 h 151884"/>
                <a:gd name="T53" fmla="*/ 1536700 w 1536700"/>
                <a:gd name="T54" fmla="*/ 151884 h 1518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36700" h="151884">
                  <a:moveTo>
                    <a:pt x="0" y="38854"/>
                  </a:moveTo>
                  <a:cubicBezTo>
                    <a:pt x="116561" y="0"/>
                    <a:pt x="49559" y="10790"/>
                    <a:pt x="203200" y="26154"/>
                  </a:cubicBezTo>
                  <a:cubicBezTo>
                    <a:pt x="273054" y="49439"/>
                    <a:pt x="210466" y="24863"/>
                    <a:pt x="279400" y="64254"/>
                  </a:cubicBezTo>
                  <a:cubicBezTo>
                    <a:pt x="295838" y="73647"/>
                    <a:pt x="313762" y="80261"/>
                    <a:pt x="330200" y="89654"/>
                  </a:cubicBezTo>
                  <a:cubicBezTo>
                    <a:pt x="343452" y="97227"/>
                    <a:pt x="354271" y="109041"/>
                    <a:pt x="368300" y="115054"/>
                  </a:cubicBezTo>
                  <a:cubicBezTo>
                    <a:pt x="383993" y="121780"/>
                    <a:pt x="471299" y="138194"/>
                    <a:pt x="482600" y="140454"/>
                  </a:cubicBezTo>
                  <a:cubicBezTo>
                    <a:pt x="623852" y="120275"/>
                    <a:pt x="529590" y="151884"/>
                    <a:pt x="609600" y="89654"/>
                  </a:cubicBezTo>
                  <a:cubicBezTo>
                    <a:pt x="633697" y="70912"/>
                    <a:pt x="685800" y="38854"/>
                    <a:pt x="685800" y="38854"/>
                  </a:cubicBezTo>
                  <a:lnTo>
                    <a:pt x="787400" y="51554"/>
                  </a:lnTo>
                  <a:cubicBezTo>
                    <a:pt x="812892" y="55196"/>
                    <a:pt x="837850" y="64254"/>
                    <a:pt x="863600" y="64254"/>
                  </a:cubicBezTo>
                  <a:cubicBezTo>
                    <a:pt x="893534" y="64254"/>
                    <a:pt x="922867" y="55787"/>
                    <a:pt x="952500" y="51554"/>
                  </a:cubicBezTo>
                  <a:lnTo>
                    <a:pt x="1066800" y="13454"/>
                  </a:lnTo>
                  <a:lnTo>
                    <a:pt x="1104900" y="754"/>
                  </a:lnTo>
                  <a:cubicBezTo>
                    <a:pt x="1125575" y="4200"/>
                    <a:pt x="1192402" y="11266"/>
                    <a:pt x="1219200" y="26154"/>
                  </a:cubicBezTo>
                  <a:cubicBezTo>
                    <a:pt x="1245885" y="40979"/>
                    <a:pt x="1266440" y="67301"/>
                    <a:pt x="1295400" y="76954"/>
                  </a:cubicBezTo>
                  <a:cubicBezTo>
                    <a:pt x="1322540" y="86001"/>
                    <a:pt x="1356393" y="98367"/>
                    <a:pt x="1384300" y="102354"/>
                  </a:cubicBezTo>
                  <a:cubicBezTo>
                    <a:pt x="1479097" y="115896"/>
                    <a:pt x="1476841" y="115054"/>
                    <a:pt x="1536700" y="115054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miter lim="800000"/>
              <a:headEnd/>
              <a:tailEnd type="stealth" w="lg" len="lg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3323" name="Freeform 37"/>
            <p:cNvSpPr>
              <a:spLocks noChangeArrowheads="1"/>
            </p:cNvSpPr>
            <p:nvPr/>
          </p:nvSpPr>
          <p:spPr bwMode="auto">
            <a:xfrm>
              <a:off x="6388100" y="2248191"/>
              <a:ext cx="1676400" cy="374849"/>
            </a:xfrm>
            <a:custGeom>
              <a:avLst/>
              <a:gdLst>
                <a:gd name="T0" fmla="*/ 0 w 1676400"/>
                <a:gd name="T1" fmla="*/ 201942 h 375140"/>
                <a:gd name="T2" fmla="*/ 203200 w 1676400"/>
                <a:gd name="T3" fmla="*/ 214564 h 375140"/>
                <a:gd name="T4" fmla="*/ 215900 w 1676400"/>
                <a:gd name="T5" fmla="*/ 252428 h 375140"/>
                <a:gd name="T6" fmla="*/ 254000 w 1676400"/>
                <a:gd name="T7" fmla="*/ 265049 h 375140"/>
                <a:gd name="T8" fmla="*/ 508000 w 1676400"/>
                <a:gd name="T9" fmla="*/ 252428 h 375140"/>
                <a:gd name="T10" fmla="*/ 558800 w 1676400"/>
                <a:gd name="T11" fmla="*/ 176700 h 375140"/>
                <a:gd name="T12" fmla="*/ 584200 w 1676400"/>
                <a:gd name="T13" fmla="*/ 138836 h 375140"/>
                <a:gd name="T14" fmla="*/ 584200 w 1676400"/>
                <a:gd name="T15" fmla="*/ 138836 h 375140"/>
                <a:gd name="T16" fmla="*/ 723900 w 1676400"/>
                <a:gd name="T17" fmla="*/ 113593 h 375140"/>
                <a:gd name="T18" fmla="*/ 812800 w 1676400"/>
                <a:gd name="T19" fmla="*/ 201942 h 375140"/>
                <a:gd name="T20" fmla="*/ 914400 w 1676400"/>
                <a:gd name="T21" fmla="*/ 227185 h 375140"/>
                <a:gd name="T22" fmla="*/ 927100 w 1676400"/>
                <a:gd name="T23" fmla="*/ 265049 h 375140"/>
                <a:gd name="T24" fmla="*/ 939800 w 1676400"/>
                <a:gd name="T25" fmla="*/ 315535 h 375140"/>
                <a:gd name="T26" fmla="*/ 990600 w 1676400"/>
                <a:gd name="T27" fmla="*/ 328156 h 375140"/>
                <a:gd name="T28" fmla="*/ 1041400 w 1676400"/>
                <a:gd name="T29" fmla="*/ 353399 h 375140"/>
                <a:gd name="T30" fmla="*/ 1257300 w 1676400"/>
                <a:gd name="T31" fmla="*/ 340777 h 375140"/>
                <a:gd name="T32" fmla="*/ 1270000 w 1676400"/>
                <a:gd name="T33" fmla="*/ 239807 h 375140"/>
                <a:gd name="T34" fmla="*/ 1295400 w 1676400"/>
                <a:gd name="T35" fmla="*/ 201942 h 375140"/>
                <a:gd name="T36" fmla="*/ 1333500 w 1676400"/>
                <a:gd name="T37" fmla="*/ 189321 h 375140"/>
                <a:gd name="T38" fmla="*/ 1536700 w 1676400"/>
                <a:gd name="T39" fmla="*/ 164078 h 375140"/>
                <a:gd name="T40" fmla="*/ 1638300 w 1676400"/>
                <a:gd name="T41" fmla="*/ 100970 h 375140"/>
                <a:gd name="T42" fmla="*/ 1663700 w 1676400"/>
                <a:gd name="T43" fmla="*/ 12620 h 375140"/>
                <a:gd name="T44" fmla="*/ 1676400 w 1676400"/>
                <a:gd name="T45" fmla="*/ 0 h 3751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676400"/>
                <a:gd name="T70" fmla="*/ 0 h 375140"/>
                <a:gd name="T71" fmla="*/ 1676400 w 1676400"/>
                <a:gd name="T72" fmla="*/ 375140 h 3751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676400" h="375140">
                  <a:moveTo>
                    <a:pt x="0" y="203200"/>
                  </a:moveTo>
                  <a:cubicBezTo>
                    <a:pt x="67733" y="207433"/>
                    <a:pt x="137139" y="200356"/>
                    <a:pt x="203200" y="215900"/>
                  </a:cubicBezTo>
                  <a:cubicBezTo>
                    <a:pt x="216231" y="218966"/>
                    <a:pt x="206434" y="244534"/>
                    <a:pt x="215900" y="254000"/>
                  </a:cubicBezTo>
                  <a:cubicBezTo>
                    <a:pt x="225366" y="263466"/>
                    <a:pt x="241300" y="262467"/>
                    <a:pt x="254000" y="266700"/>
                  </a:cubicBezTo>
                  <a:cubicBezTo>
                    <a:pt x="338667" y="262467"/>
                    <a:pt x="426618" y="277736"/>
                    <a:pt x="508000" y="254000"/>
                  </a:cubicBezTo>
                  <a:cubicBezTo>
                    <a:pt x="537306" y="245452"/>
                    <a:pt x="541867" y="203200"/>
                    <a:pt x="558800" y="177800"/>
                  </a:cubicBezTo>
                  <a:lnTo>
                    <a:pt x="584200" y="139700"/>
                  </a:lnTo>
                  <a:cubicBezTo>
                    <a:pt x="654679" y="116207"/>
                    <a:pt x="609016" y="128660"/>
                    <a:pt x="723900" y="114300"/>
                  </a:cubicBezTo>
                  <a:cubicBezTo>
                    <a:pt x="774574" y="190311"/>
                    <a:pt x="749051" y="185814"/>
                    <a:pt x="812800" y="203200"/>
                  </a:cubicBezTo>
                  <a:cubicBezTo>
                    <a:pt x="846479" y="212385"/>
                    <a:pt x="914400" y="228600"/>
                    <a:pt x="914400" y="228600"/>
                  </a:cubicBezTo>
                  <a:cubicBezTo>
                    <a:pt x="918633" y="241300"/>
                    <a:pt x="923422" y="253828"/>
                    <a:pt x="927100" y="266700"/>
                  </a:cubicBezTo>
                  <a:cubicBezTo>
                    <a:pt x="931895" y="283483"/>
                    <a:pt x="927458" y="305158"/>
                    <a:pt x="939800" y="317500"/>
                  </a:cubicBezTo>
                  <a:cubicBezTo>
                    <a:pt x="952142" y="329842"/>
                    <a:pt x="974257" y="324071"/>
                    <a:pt x="990600" y="330200"/>
                  </a:cubicBezTo>
                  <a:cubicBezTo>
                    <a:pt x="1008327" y="336847"/>
                    <a:pt x="1024467" y="347133"/>
                    <a:pt x="1041400" y="355600"/>
                  </a:cubicBezTo>
                  <a:cubicBezTo>
                    <a:pt x="1113367" y="351367"/>
                    <a:pt x="1192820" y="375140"/>
                    <a:pt x="1257300" y="342900"/>
                  </a:cubicBezTo>
                  <a:cubicBezTo>
                    <a:pt x="1287827" y="327636"/>
                    <a:pt x="1261020" y="274228"/>
                    <a:pt x="1270000" y="241300"/>
                  </a:cubicBezTo>
                  <a:cubicBezTo>
                    <a:pt x="1274016" y="226574"/>
                    <a:pt x="1283481" y="212735"/>
                    <a:pt x="1295400" y="203200"/>
                  </a:cubicBezTo>
                  <a:cubicBezTo>
                    <a:pt x="1305853" y="194837"/>
                    <a:pt x="1320628" y="194178"/>
                    <a:pt x="1333500" y="190500"/>
                  </a:cubicBezTo>
                  <a:cubicBezTo>
                    <a:pt x="1416062" y="166911"/>
                    <a:pt x="1418575" y="174944"/>
                    <a:pt x="1536700" y="165100"/>
                  </a:cubicBezTo>
                  <a:cubicBezTo>
                    <a:pt x="1627380" y="134873"/>
                    <a:pt x="1598048" y="161977"/>
                    <a:pt x="1638300" y="101600"/>
                  </a:cubicBezTo>
                  <a:cubicBezTo>
                    <a:pt x="1642369" y="85324"/>
                    <a:pt x="1654590" y="30920"/>
                    <a:pt x="1663700" y="12700"/>
                  </a:cubicBezTo>
                  <a:cubicBezTo>
                    <a:pt x="1666377" y="7345"/>
                    <a:pt x="1672167" y="4233"/>
                    <a:pt x="1676400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miter lim="800000"/>
              <a:headEnd/>
              <a:tailEnd type="stealth" w="lg" len="lg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N W3" charset="-128"/>
                <a:cs typeface="ヒラギノ角ゴ ProN W3" charset="-128"/>
              </a:endParaRPr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7427240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内容占位符 2"/>
          <p:cNvSpPr>
            <a:spLocks noGrp="1"/>
          </p:cNvSpPr>
          <p:nvPr>
            <p:ph idx="1"/>
          </p:nvPr>
        </p:nvSpPr>
        <p:spPr bwMode="auto">
          <a:xfrm>
            <a:off x="355600" y="1003300"/>
            <a:ext cx="8686800" cy="3048000"/>
          </a:xfr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SzPct val="90000"/>
            </a:pPr>
            <a:r>
              <a:rPr lang="en-US" altLang="zh-CN" sz="2600" b="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Generation of QGP medium: 2D viscous hydro from OSU group (thanks to </a:t>
            </a:r>
            <a:r>
              <a:rPr lang="en-US" altLang="zh-CN" sz="2600" b="0" dirty="0" err="1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Qiu</a:t>
            </a:r>
            <a:r>
              <a:rPr lang="en-US" altLang="zh-CN" sz="2600" b="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, </a:t>
            </a:r>
            <a:r>
              <a:rPr lang="en-US" altLang="zh-CN" sz="2600" b="0" dirty="0" err="1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Shen</a:t>
            </a:r>
            <a:r>
              <a:rPr lang="en-US" altLang="zh-CN" sz="2600" b="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, Song, and Heinz)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SzPct val="90000"/>
            </a:pPr>
            <a:r>
              <a:rPr lang="en-US" altLang="zh-CN" sz="2600" b="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Initialization of heavy quarks: MC-Glauber for position space and </a:t>
            </a:r>
            <a:r>
              <a:rPr lang="en-US" altLang="zh-CN" sz="2600" b="0" dirty="0" err="1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pQCD</a:t>
            </a:r>
            <a:r>
              <a:rPr lang="en-US" altLang="zh-CN" sz="2600" b="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calculation for momentum space</a:t>
            </a:r>
            <a:endParaRPr lang="en-US" altLang="zh-CN" sz="2600" b="0" dirty="0">
              <a:solidFill>
                <a:srgbClr val="168926"/>
              </a:solidFill>
              <a:latin typeface="Calibri" charset="0"/>
              <a:ea typeface="宋体" charset="0"/>
              <a:cs typeface="宋体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SzPct val="90000"/>
            </a:pPr>
            <a:r>
              <a:rPr lang="en-US" altLang="zh-CN" sz="2600" b="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Simulation of heavy quark evolution: the improved Langevin algorithm in the local rest frame of the medium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SzPct val="90000"/>
            </a:pPr>
            <a:r>
              <a:rPr lang="en-US" altLang="zh-CN" sz="2600" b="0" dirty="0">
                <a:latin typeface="Calibri" charset="0"/>
                <a:ea typeface="宋体" charset="0"/>
                <a:cs typeface="宋体" charset="0"/>
              </a:rPr>
              <a:t>Hadronization and hadronic scattering (discuss later)</a:t>
            </a:r>
          </a:p>
          <a:p>
            <a:pPr eaLnBrk="1" hangingPunct="1">
              <a:buFont typeface="Arial" charset="0"/>
              <a:buNone/>
            </a:pPr>
            <a:endParaRPr lang="en-US" altLang="zh-CN" sz="2600" dirty="0">
              <a:solidFill>
                <a:srgbClr val="FF0000"/>
              </a:solidFill>
              <a:latin typeface="Gill Sans" charset="0"/>
              <a:ea typeface="宋体" charset="0"/>
              <a:cs typeface="宋体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895600" y="3810000"/>
            <a:ext cx="3962400" cy="2895600"/>
            <a:chOff x="795" y="1584"/>
            <a:chExt cx="1191" cy="826"/>
          </a:xfrm>
        </p:grpSpPr>
        <p:sp>
          <p:nvSpPr>
            <p:cNvPr id="23583" name="Oval 7"/>
            <p:cNvSpPr>
              <a:spLocks noChangeArrowheads="1"/>
            </p:cNvSpPr>
            <p:nvPr/>
          </p:nvSpPr>
          <p:spPr bwMode="auto">
            <a:xfrm rot="-5400000">
              <a:off x="1188" y="1578"/>
              <a:ext cx="425" cy="805"/>
            </a:xfrm>
            <a:prstGeom prst="ellipse">
              <a:avLst/>
            </a:prstGeom>
            <a:gradFill rotWithShape="0">
              <a:gsLst>
                <a:gs pos="0">
                  <a:srgbClr val="FF3300"/>
                </a:gs>
                <a:gs pos="100000">
                  <a:srgbClr val="FFFF00"/>
                </a:gs>
              </a:gsLst>
              <a:lin ang="5400000" scaled="1"/>
            </a:gradFill>
            <a:ln w="936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altLang="zh-CN">
                <a:ea typeface="宋体" charset="0"/>
                <a:cs typeface="宋体" charset="0"/>
              </a:endParaRPr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891" y="2133"/>
              <a:ext cx="126" cy="118"/>
              <a:chOff x="1071" y="2400"/>
              <a:chExt cx="126" cy="118"/>
            </a:xfrm>
          </p:grpSpPr>
          <p:sp>
            <p:nvSpPr>
              <p:cNvPr id="23629" name="Freeform 11"/>
              <p:cNvSpPr>
                <a:spLocks noChangeArrowheads="1"/>
              </p:cNvSpPr>
              <p:nvPr/>
            </p:nvSpPr>
            <p:spPr bwMode="auto">
              <a:xfrm>
                <a:off x="1071" y="2417"/>
                <a:ext cx="108" cy="101"/>
              </a:xfrm>
              <a:custGeom>
                <a:avLst/>
                <a:gdLst>
                  <a:gd name="T0" fmla="*/ 0 w 475"/>
                  <a:gd name="T1" fmla="*/ 0 h 446"/>
                  <a:gd name="T2" fmla="*/ 0 w 475"/>
                  <a:gd name="T3" fmla="*/ 0 h 446"/>
                  <a:gd name="T4" fmla="*/ 0 w 475"/>
                  <a:gd name="T5" fmla="*/ 0 h 446"/>
                  <a:gd name="T6" fmla="*/ 0 w 475"/>
                  <a:gd name="T7" fmla="*/ 0 h 446"/>
                  <a:gd name="T8" fmla="*/ 0 w 475"/>
                  <a:gd name="T9" fmla="*/ 0 h 446"/>
                  <a:gd name="T10" fmla="*/ 0 w 475"/>
                  <a:gd name="T11" fmla="*/ 0 h 446"/>
                  <a:gd name="T12" fmla="*/ 0 w 475"/>
                  <a:gd name="T13" fmla="*/ 0 h 446"/>
                  <a:gd name="T14" fmla="*/ 0 w 475"/>
                  <a:gd name="T15" fmla="*/ 0 h 4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75"/>
                  <a:gd name="T25" fmla="*/ 0 h 446"/>
                  <a:gd name="T26" fmla="*/ 475 w 475"/>
                  <a:gd name="T27" fmla="*/ 446 h 44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75" h="446">
                    <a:moveTo>
                      <a:pt x="474" y="91"/>
                    </a:moveTo>
                    <a:lnTo>
                      <a:pt x="169" y="371"/>
                    </a:lnTo>
                    <a:lnTo>
                      <a:pt x="211" y="418"/>
                    </a:lnTo>
                    <a:lnTo>
                      <a:pt x="0" y="445"/>
                    </a:lnTo>
                    <a:lnTo>
                      <a:pt x="42" y="238"/>
                    </a:lnTo>
                    <a:lnTo>
                      <a:pt x="84" y="282"/>
                    </a:lnTo>
                    <a:lnTo>
                      <a:pt x="391" y="0"/>
                    </a:lnTo>
                    <a:lnTo>
                      <a:pt x="474" y="9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30" name="Freeform 12"/>
              <p:cNvSpPr>
                <a:spLocks noChangeArrowheads="1"/>
              </p:cNvSpPr>
              <p:nvPr/>
            </p:nvSpPr>
            <p:spPr bwMode="auto">
              <a:xfrm>
                <a:off x="1174" y="2400"/>
                <a:ext cx="23" cy="24"/>
              </a:xfrm>
              <a:custGeom>
                <a:avLst/>
                <a:gdLst>
                  <a:gd name="T0" fmla="*/ 0 w 101"/>
                  <a:gd name="T1" fmla="*/ 0 h 106"/>
                  <a:gd name="T2" fmla="*/ 0 w 101"/>
                  <a:gd name="T3" fmla="*/ 0 h 106"/>
                  <a:gd name="T4" fmla="*/ 0 w 101"/>
                  <a:gd name="T5" fmla="*/ 0 h 106"/>
                  <a:gd name="T6" fmla="*/ 0 w 101"/>
                  <a:gd name="T7" fmla="*/ 0 h 106"/>
                  <a:gd name="T8" fmla="*/ 0 w 101"/>
                  <a:gd name="T9" fmla="*/ 0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6"/>
                  <a:gd name="T17" fmla="*/ 101 w 101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6">
                    <a:moveTo>
                      <a:pt x="100" y="92"/>
                    </a:moveTo>
                    <a:lnTo>
                      <a:pt x="83" y="105"/>
                    </a:lnTo>
                    <a:lnTo>
                      <a:pt x="0" y="15"/>
                    </a:lnTo>
                    <a:lnTo>
                      <a:pt x="14" y="0"/>
                    </a:lnTo>
                    <a:lnTo>
                      <a:pt x="100" y="92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31" name="Freeform 13"/>
              <p:cNvSpPr>
                <a:spLocks noChangeArrowheads="1"/>
              </p:cNvSpPr>
              <p:nvPr/>
            </p:nvSpPr>
            <p:spPr bwMode="auto">
              <a:xfrm>
                <a:off x="1163" y="2407"/>
                <a:ext cx="27" cy="28"/>
              </a:xfrm>
              <a:custGeom>
                <a:avLst/>
                <a:gdLst>
                  <a:gd name="T0" fmla="*/ 0 w 119"/>
                  <a:gd name="T1" fmla="*/ 0 h 124"/>
                  <a:gd name="T2" fmla="*/ 0 w 119"/>
                  <a:gd name="T3" fmla="*/ 0 h 124"/>
                  <a:gd name="T4" fmla="*/ 0 w 119"/>
                  <a:gd name="T5" fmla="*/ 0 h 124"/>
                  <a:gd name="T6" fmla="*/ 0 w 119"/>
                  <a:gd name="T7" fmla="*/ 0 h 124"/>
                  <a:gd name="T8" fmla="*/ 0 w 119"/>
                  <a:gd name="T9" fmla="*/ 0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9"/>
                  <a:gd name="T16" fmla="*/ 0 h 124"/>
                  <a:gd name="T17" fmla="*/ 119 w 119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9" h="124">
                    <a:moveTo>
                      <a:pt x="118" y="91"/>
                    </a:moveTo>
                    <a:lnTo>
                      <a:pt x="85" y="123"/>
                    </a:lnTo>
                    <a:lnTo>
                      <a:pt x="0" y="31"/>
                    </a:lnTo>
                    <a:lnTo>
                      <a:pt x="31" y="0"/>
                    </a:lnTo>
                    <a:lnTo>
                      <a:pt x="118" y="9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1758" y="2143"/>
              <a:ext cx="138" cy="107"/>
              <a:chOff x="1938" y="2410"/>
              <a:chExt cx="138" cy="107"/>
            </a:xfrm>
          </p:grpSpPr>
          <p:sp>
            <p:nvSpPr>
              <p:cNvPr id="23626" name="Freeform 15"/>
              <p:cNvSpPr>
                <a:spLocks noChangeArrowheads="1"/>
              </p:cNvSpPr>
              <p:nvPr/>
            </p:nvSpPr>
            <p:spPr bwMode="auto">
              <a:xfrm>
                <a:off x="1958" y="2424"/>
                <a:ext cx="118" cy="93"/>
              </a:xfrm>
              <a:custGeom>
                <a:avLst/>
                <a:gdLst>
                  <a:gd name="T0" fmla="*/ 0 w 522"/>
                  <a:gd name="T1" fmla="*/ 0 h 409"/>
                  <a:gd name="T2" fmla="*/ 0 w 522"/>
                  <a:gd name="T3" fmla="*/ 0 h 409"/>
                  <a:gd name="T4" fmla="*/ 0 w 522"/>
                  <a:gd name="T5" fmla="*/ 0 h 409"/>
                  <a:gd name="T6" fmla="*/ 0 w 522"/>
                  <a:gd name="T7" fmla="*/ 0 h 409"/>
                  <a:gd name="T8" fmla="*/ 0 w 522"/>
                  <a:gd name="T9" fmla="*/ 0 h 409"/>
                  <a:gd name="T10" fmla="*/ 0 w 522"/>
                  <a:gd name="T11" fmla="*/ 0 h 409"/>
                  <a:gd name="T12" fmla="*/ 0 w 522"/>
                  <a:gd name="T13" fmla="*/ 0 h 409"/>
                  <a:gd name="T14" fmla="*/ 0 w 522"/>
                  <a:gd name="T15" fmla="*/ 0 h 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2"/>
                  <a:gd name="T25" fmla="*/ 0 h 409"/>
                  <a:gd name="T26" fmla="*/ 522 w 522"/>
                  <a:gd name="T27" fmla="*/ 409 h 40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2" h="409">
                    <a:moveTo>
                      <a:pt x="72" y="0"/>
                    </a:moveTo>
                    <a:lnTo>
                      <a:pt x="414" y="254"/>
                    </a:lnTo>
                    <a:lnTo>
                      <a:pt x="450" y="207"/>
                    </a:lnTo>
                    <a:lnTo>
                      <a:pt x="521" y="408"/>
                    </a:lnTo>
                    <a:lnTo>
                      <a:pt x="303" y="399"/>
                    </a:lnTo>
                    <a:lnTo>
                      <a:pt x="340" y="354"/>
                    </a:lnTo>
                    <a:lnTo>
                      <a:pt x="0" y="99"/>
                    </a:lnTo>
                    <a:lnTo>
                      <a:pt x="72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7" name="Freeform 16"/>
              <p:cNvSpPr>
                <a:spLocks noChangeArrowheads="1"/>
              </p:cNvSpPr>
              <p:nvPr/>
            </p:nvSpPr>
            <p:spPr bwMode="auto">
              <a:xfrm>
                <a:off x="1938" y="2410"/>
                <a:ext cx="21" cy="25"/>
              </a:xfrm>
              <a:custGeom>
                <a:avLst/>
                <a:gdLst>
                  <a:gd name="T0" fmla="*/ 0 w 92"/>
                  <a:gd name="T1" fmla="*/ 0 h 109"/>
                  <a:gd name="T2" fmla="*/ 0 w 92"/>
                  <a:gd name="T3" fmla="*/ 0 h 109"/>
                  <a:gd name="T4" fmla="*/ 0 w 92"/>
                  <a:gd name="T5" fmla="*/ 0 h 109"/>
                  <a:gd name="T6" fmla="*/ 0 w 92"/>
                  <a:gd name="T7" fmla="*/ 0 h 109"/>
                  <a:gd name="T8" fmla="*/ 0 w 92"/>
                  <a:gd name="T9" fmla="*/ 0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09"/>
                  <a:gd name="T17" fmla="*/ 92 w 92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09">
                    <a:moveTo>
                      <a:pt x="72" y="0"/>
                    </a:moveTo>
                    <a:lnTo>
                      <a:pt x="91" y="9"/>
                    </a:lnTo>
                    <a:lnTo>
                      <a:pt x="18" y="108"/>
                    </a:lnTo>
                    <a:lnTo>
                      <a:pt x="0" y="92"/>
                    </a:lnTo>
                    <a:lnTo>
                      <a:pt x="72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8" name="Freeform 17"/>
              <p:cNvSpPr>
                <a:spLocks noChangeArrowheads="1"/>
              </p:cNvSpPr>
              <p:nvPr/>
            </p:nvSpPr>
            <p:spPr bwMode="auto">
              <a:xfrm>
                <a:off x="1945" y="2415"/>
                <a:ext cx="25" cy="29"/>
              </a:xfrm>
              <a:custGeom>
                <a:avLst/>
                <a:gdLst>
                  <a:gd name="T0" fmla="*/ 0 w 110"/>
                  <a:gd name="T1" fmla="*/ 0 h 126"/>
                  <a:gd name="T2" fmla="*/ 0 w 110"/>
                  <a:gd name="T3" fmla="*/ 0 h 126"/>
                  <a:gd name="T4" fmla="*/ 0 w 110"/>
                  <a:gd name="T5" fmla="*/ 0 h 126"/>
                  <a:gd name="T6" fmla="*/ 0 w 110"/>
                  <a:gd name="T7" fmla="*/ 0 h 126"/>
                  <a:gd name="T8" fmla="*/ 0 w 110"/>
                  <a:gd name="T9" fmla="*/ 0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"/>
                  <a:gd name="T16" fmla="*/ 0 h 126"/>
                  <a:gd name="T17" fmla="*/ 110 w 110"/>
                  <a:gd name="T18" fmla="*/ 126 h 1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" h="126">
                    <a:moveTo>
                      <a:pt x="73" y="0"/>
                    </a:moveTo>
                    <a:lnTo>
                      <a:pt x="109" y="27"/>
                    </a:lnTo>
                    <a:lnTo>
                      <a:pt x="36" y="125"/>
                    </a:lnTo>
                    <a:lnTo>
                      <a:pt x="0" y="98"/>
                    </a:lnTo>
                    <a:lnTo>
                      <a:pt x="73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938" y="1714"/>
              <a:ext cx="126" cy="119"/>
              <a:chOff x="1118" y="1981"/>
              <a:chExt cx="126" cy="119"/>
            </a:xfrm>
          </p:grpSpPr>
          <p:sp>
            <p:nvSpPr>
              <p:cNvPr id="23623" name="Freeform 19"/>
              <p:cNvSpPr>
                <a:spLocks noChangeArrowheads="1"/>
              </p:cNvSpPr>
              <p:nvPr/>
            </p:nvSpPr>
            <p:spPr bwMode="auto">
              <a:xfrm>
                <a:off x="1118" y="1981"/>
                <a:ext cx="108" cy="101"/>
              </a:xfrm>
              <a:custGeom>
                <a:avLst/>
                <a:gdLst>
                  <a:gd name="T0" fmla="*/ 0 w 477"/>
                  <a:gd name="T1" fmla="*/ 0 h 445"/>
                  <a:gd name="T2" fmla="*/ 0 w 477"/>
                  <a:gd name="T3" fmla="*/ 0 h 445"/>
                  <a:gd name="T4" fmla="*/ 0 w 477"/>
                  <a:gd name="T5" fmla="*/ 0 h 445"/>
                  <a:gd name="T6" fmla="*/ 0 w 477"/>
                  <a:gd name="T7" fmla="*/ 0 h 445"/>
                  <a:gd name="T8" fmla="*/ 0 w 477"/>
                  <a:gd name="T9" fmla="*/ 0 h 445"/>
                  <a:gd name="T10" fmla="*/ 0 w 477"/>
                  <a:gd name="T11" fmla="*/ 0 h 445"/>
                  <a:gd name="T12" fmla="*/ 0 w 477"/>
                  <a:gd name="T13" fmla="*/ 0 h 445"/>
                  <a:gd name="T14" fmla="*/ 0 w 477"/>
                  <a:gd name="T15" fmla="*/ 0 h 4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77"/>
                  <a:gd name="T25" fmla="*/ 0 h 445"/>
                  <a:gd name="T26" fmla="*/ 477 w 477"/>
                  <a:gd name="T27" fmla="*/ 445 h 4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77" h="445">
                    <a:moveTo>
                      <a:pt x="388" y="444"/>
                    </a:moveTo>
                    <a:lnTo>
                      <a:pt x="88" y="163"/>
                    </a:lnTo>
                    <a:lnTo>
                      <a:pt x="44" y="208"/>
                    </a:lnTo>
                    <a:lnTo>
                      <a:pt x="0" y="0"/>
                    </a:lnTo>
                    <a:lnTo>
                      <a:pt x="213" y="28"/>
                    </a:lnTo>
                    <a:lnTo>
                      <a:pt x="176" y="70"/>
                    </a:lnTo>
                    <a:lnTo>
                      <a:pt x="476" y="354"/>
                    </a:lnTo>
                    <a:lnTo>
                      <a:pt x="388" y="444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4" name="Freeform 20"/>
              <p:cNvSpPr>
                <a:spLocks noChangeArrowheads="1"/>
              </p:cNvSpPr>
              <p:nvPr/>
            </p:nvSpPr>
            <p:spPr bwMode="auto">
              <a:xfrm>
                <a:off x="1221" y="2076"/>
                <a:ext cx="23" cy="24"/>
              </a:xfrm>
              <a:custGeom>
                <a:avLst/>
                <a:gdLst>
                  <a:gd name="T0" fmla="*/ 0 w 103"/>
                  <a:gd name="T1" fmla="*/ 0 h 105"/>
                  <a:gd name="T2" fmla="*/ 0 w 103"/>
                  <a:gd name="T3" fmla="*/ 0 h 105"/>
                  <a:gd name="T4" fmla="*/ 0 w 103"/>
                  <a:gd name="T5" fmla="*/ 0 h 105"/>
                  <a:gd name="T6" fmla="*/ 0 w 103"/>
                  <a:gd name="T7" fmla="*/ 0 h 105"/>
                  <a:gd name="T8" fmla="*/ 0 w 103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105"/>
                  <a:gd name="T17" fmla="*/ 103 w 103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105">
                    <a:moveTo>
                      <a:pt x="14" y="104"/>
                    </a:moveTo>
                    <a:lnTo>
                      <a:pt x="0" y="91"/>
                    </a:lnTo>
                    <a:lnTo>
                      <a:pt x="86" y="0"/>
                    </a:lnTo>
                    <a:lnTo>
                      <a:pt x="102" y="13"/>
                    </a:lnTo>
                    <a:lnTo>
                      <a:pt x="14" y="104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5" name="Freeform 21"/>
              <p:cNvSpPr>
                <a:spLocks noChangeArrowheads="1"/>
              </p:cNvSpPr>
              <p:nvPr/>
            </p:nvSpPr>
            <p:spPr bwMode="auto">
              <a:xfrm>
                <a:off x="1209" y="2065"/>
                <a:ext cx="27" cy="28"/>
              </a:xfrm>
              <a:custGeom>
                <a:avLst/>
                <a:gdLst>
                  <a:gd name="T0" fmla="*/ 0 w 121"/>
                  <a:gd name="T1" fmla="*/ 0 h 122"/>
                  <a:gd name="T2" fmla="*/ 0 w 121"/>
                  <a:gd name="T3" fmla="*/ 0 h 122"/>
                  <a:gd name="T4" fmla="*/ 0 w 121"/>
                  <a:gd name="T5" fmla="*/ 0 h 122"/>
                  <a:gd name="T6" fmla="*/ 0 w 121"/>
                  <a:gd name="T7" fmla="*/ 0 h 122"/>
                  <a:gd name="T8" fmla="*/ 0 w 121"/>
                  <a:gd name="T9" fmla="*/ 0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1"/>
                  <a:gd name="T16" fmla="*/ 0 h 122"/>
                  <a:gd name="T17" fmla="*/ 121 w 121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1" h="122">
                    <a:moveTo>
                      <a:pt x="32" y="121"/>
                    </a:moveTo>
                    <a:lnTo>
                      <a:pt x="0" y="91"/>
                    </a:lnTo>
                    <a:lnTo>
                      <a:pt x="88" y="0"/>
                    </a:lnTo>
                    <a:lnTo>
                      <a:pt x="120" y="30"/>
                    </a:lnTo>
                    <a:lnTo>
                      <a:pt x="32" y="12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1132" y="1614"/>
              <a:ext cx="75" cy="155"/>
              <a:chOff x="1312" y="1881"/>
              <a:chExt cx="75" cy="155"/>
            </a:xfrm>
          </p:grpSpPr>
          <p:sp>
            <p:nvSpPr>
              <p:cNvPr id="23620" name="Freeform 23"/>
              <p:cNvSpPr>
                <a:spLocks noChangeArrowheads="1"/>
              </p:cNvSpPr>
              <p:nvPr/>
            </p:nvSpPr>
            <p:spPr bwMode="auto">
              <a:xfrm>
                <a:off x="1312" y="1881"/>
                <a:ext cx="68" cy="132"/>
              </a:xfrm>
              <a:custGeom>
                <a:avLst/>
                <a:gdLst>
                  <a:gd name="T0" fmla="*/ 0 w 302"/>
                  <a:gd name="T1" fmla="*/ 0 h 582"/>
                  <a:gd name="T2" fmla="*/ 0 w 302"/>
                  <a:gd name="T3" fmla="*/ 0 h 582"/>
                  <a:gd name="T4" fmla="*/ 0 w 302"/>
                  <a:gd name="T5" fmla="*/ 0 h 582"/>
                  <a:gd name="T6" fmla="*/ 0 w 302"/>
                  <a:gd name="T7" fmla="*/ 0 h 582"/>
                  <a:gd name="T8" fmla="*/ 0 w 302"/>
                  <a:gd name="T9" fmla="*/ 0 h 582"/>
                  <a:gd name="T10" fmla="*/ 0 w 302"/>
                  <a:gd name="T11" fmla="*/ 0 h 582"/>
                  <a:gd name="T12" fmla="*/ 0 w 302"/>
                  <a:gd name="T13" fmla="*/ 0 h 582"/>
                  <a:gd name="T14" fmla="*/ 0 w 302"/>
                  <a:gd name="T15" fmla="*/ 0 h 58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2"/>
                  <a:gd name="T25" fmla="*/ 0 h 582"/>
                  <a:gd name="T26" fmla="*/ 302 w 302"/>
                  <a:gd name="T27" fmla="*/ 582 h 58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2" h="582">
                    <a:moveTo>
                      <a:pt x="183" y="581"/>
                    </a:moveTo>
                    <a:lnTo>
                      <a:pt x="57" y="186"/>
                    </a:lnTo>
                    <a:lnTo>
                      <a:pt x="0" y="204"/>
                    </a:lnTo>
                    <a:lnTo>
                      <a:pt x="65" y="0"/>
                    </a:lnTo>
                    <a:lnTo>
                      <a:pt x="236" y="130"/>
                    </a:lnTo>
                    <a:lnTo>
                      <a:pt x="174" y="148"/>
                    </a:lnTo>
                    <a:lnTo>
                      <a:pt x="301" y="541"/>
                    </a:lnTo>
                    <a:lnTo>
                      <a:pt x="183" y="58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1" name="Freeform 24"/>
              <p:cNvSpPr>
                <a:spLocks noChangeArrowheads="1"/>
              </p:cNvSpPr>
              <p:nvPr/>
            </p:nvSpPr>
            <p:spPr bwMode="auto">
              <a:xfrm>
                <a:off x="1360" y="2023"/>
                <a:ext cx="27" cy="13"/>
              </a:xfrm>
              <a:custGeom>
                <a:avLst/>
                <a:gdLst>
                  <a:gd name="T0" fmla="*/ 0 w 118"/>
                  <a:gd name="T1" fmla="*/ 0 h 59"/>
                  <a:gd name="T2" fmla="*/ 0 w 118"/>
                  <a:gd name="T3" fmla="*/ 0 h 59"/>
                  <a:gd name="T4" fmla="*/ 0 w 118"/>
                  <a:gd name="T5" fmla="*/ 0 h 59"/>
                  <a:gd name="T6" fmla="*/ 0 w 118"/>
                  <a:gd name="T7" fmla="*/ 0 h 59"/>
                  <a:gd name="T8" fmla="*/ 0 w 118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59"/>
                  <a:gd name="T17" fmla="*/ 118 w 118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59">
                    <a:moveTo>
                      <a:pt x="0" y="58"/>
                    </a:moveTo>
                    <a:lnTo>
                      <a:pt x="0" y="31"/>
                    </a:lnTo>
                    <a:lnTo>
                      <a:pt x="115" y="0"/>
                    </a:lnTo>
                    <a:lnTo>
                      <a:pt x="117" y="20"/>
                    </a:lnTo>
                    <a:lnTo>
                      <a:pt x="0" y="58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2" name="Freeform 25"/>
              <p:cNvSpPr>
                <a:spLocks noChangeArrowheads="1"/>
              </p:cNvSpPr>
              <p:nvPr/>
            </p:nvSpPr>
            <p:spPr bwMode="auto">
              <a:xfrm>
                <a:off x="1355" y="2009"/>
                <a:ext cx="30" cy="18"/>
              </a:xfrm>
              <a:custGeom>
                <a:avLst/>
                <a:gdLst>
                  <a:gd name="T0" fmla="*/ 0 w 133"/>
                  <a:gd name="T1" fmla="*/ 0 h 79"/>
                  <a:gd name="T2" fmla="*/ 0 w 133"/>
                  <a:gd name="T3" fmla="*/ 0 h 79"/>
                  <a:gd name="T4" fmla="*/ 0 w 133"/>
                  <a:gd name="T5" fmla="*/ 0 h 79"/>
                  <a:gd name="T6" fmla="*/ 0 w 133"/>
                  <a:gd name="T7" fmla="*/ 0 h 79"/>
                  <a:gd name="T8" fmla="*/ 0 w 133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79"/>
                  <a:gd name="T17" fmla="*/ 133 w 13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79">
                    <a:moveTo>
                      <a:pt x="16" y="78"/>
                    </a:moveTo>
                    <a:lnTo>
                      <a:pt x="0" y="38"/>
                    </a:lnTo>
                    <a:lnTo>
                      <a:pt x="119" y="0"/>
                    </a:lnTo>
                    <a:lnTo>
                      <a:pt x="132" y="42"/>
                    </a:lnTo>
                    <a:lnTo>
                      <a:pt x="16" y="78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1749" y="1741"/>
              <a:ext cx="123" cy="121"/>
              <a:chOff x="1929" y="2008"/>
              <a:chExt cx="123" cy="121"/>
            </a:xfrm>
          </p:grpSpPr>
          <p:sp>
            <p:nvSpPr>
              <p:cNvPr id="23617" name="Freeform 27"/>
              <p:cNvSpPr>
                <a:spLocks noChangeArrowheads="1"/>
              </p:cNvSpPr>
              <p:nvPr/>
            </p:nvSpPr>
            <p:spPr bwMode="auto">
              <a:xfrm>
                <a:off x="1947" y="2008"/>
                <a:ext cx="105" cy="104"/>
              </a:xfrm>
              <a:custGeom>
                <a:avLst/>
                <a:gdLst>
                  <a:gd name="T0" fmla="*/ 0 w 464"/>
                  <a:gd name="T1" fmla="*/ 0 h 457"/>
                  <a:gd name="T2" fmla="*/ 0 w 464"/>
                  <a:gd name="T3" fmla="*/ 0 h 457"/>
                  <a:gd name="T4" fmla="*/ 0 w 464"/>
                  <a:gd name="T5" fmla="*/ 0 h 457"/>
                  <a:gd name="T6" fmla="*/ 0 w 464"/>
                  <a:gd name="T7" fmla="*/ 0 h 457"/>
                  <a:gd name="T8" fmla="*/ 0 w 464"/>
                  <a:gd name="T9" fmla="*/ 0 h 457"/>
                  <a:gd name="T10" fmla="*/ 0 w 464"/>
                  <a:gd name="T11" fmla="*/ 0 h 457"/>
                  <a:gd name="T12" fmla="*/ 0 w 464"/>
                  <a:gd name="T13" fmla="*/ 0 h 457"/>
                  <a:gd name="T14" fmla="*/ 0 w 464"/>
                  <a:gd name="T15" fmla="*/ 0 h 4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4"/>
                  <a:gd name="T25" fmla="*/ 0 h 457"/>
                  <a:gd name="T26" fmla="*/ 464 w 464"/>
                  <a:gd name="T27" fmla="*/ 457 h 4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4" h="457">
                    <a:moveTo>
                      <a:pt x="0" y="369"/>
                    </a:moveTo>
                    <a:lnTo>
                      <a:pt x="294" y="79"/>
                    </a:lnTo>
                    <a:lnTo>
                      <a:pt x="249" y="32"/>
                    </a:lnTo>
                    <a:lnTo>
                      <a:pt x="463" y="0"/>
                    </a:lnTo>
                    <a:lnTo>
                      <a:pt x="426" y="213"/>
                    </a:lnTo>
                    <a:lnTo>
                      <a:pt x="384" y="166"/>
                    </a:lnTo>
                    <a:lnTo>
                      <a:pt x="90" y="456"/>
                    </a:lnTo>
                    <a:lnTo>
                      <a:pt x="0" y="369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8" name="Freeform 28"/>
              <p:cNvSpPr>
                <a:spLocks noChangeArrowheads="1"/>
              </p:cNvSpPr>
              <p:nvPr/>
            </p:nvSpPr>
            <p:spPr bwMode="auto">
              <a:xfrm>
                <a:off x="1929" y="2105"/>
                <a:ext cx="23" cy="24"/>
              </a:xfrm>
              <a:custGeom>
                <a:avLst/>
                <a:gdLst>
                  <a:gd name="T0" fmla="*/ 0 w 103"/>
                  <a:gd name="T1" fmla="*/ 0 h 104"/>
                  <a:gd name="T2" fmla="*/ 0 w 103"/>
                  <a:gd name="T3" fmla="*/ 0 h 104"/>
                  <a:gd name="T4" fmla="*/ 0 w 103"/>
                  <a:gd name="T5" fmla="*/ 0 h 104"/>
                  <a:gd name="T6" fmla="*/ 0 w 103"/>
                  <a:gd name="T7" fmla="*/ 0 h 104"/>
                  <a:gd name="T8" fmla="*/ 0 w 103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104"/>
                  <a:gd name="T17" fmla="*/ 103 w 103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104">
                    <a:moveTo>
                      <a:pt x="0" y="14"/>
                    </a:moveTo>
                    <a:lnTo>
                      <a:pt x="17" y="0"/>
                    </a:lnTo>
                    <a:lnTo>
                      <a:pt x="102" y="89"/>
                    </a:lnTo>
                    <a:lnTo>
                      <a:pt x="87" y="103"/>
                    </a:lnTo>
                    <a:lnTo>
                      <a:pt x="0" y="14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9" name="Freeform 29"/>
              <p:cNvSpPr>
                <a:spLocks noChangeArrowheads="1"/>
              </p:cNvSpPr>
              <p:nvPr/>
            </p:nvSpPr>
            <p:spPr bwMode="auto">
              <a:xfrm>
                <a:off x="1936" y="2094"/>
                <a:ext cx="28" cy="28"/>
              </a:xfrm>
              <a:custGeom>
                <a:avLst/>
                <a:gdLst>
                  <a:gd name="T0" fmla="*/ 0 w 123"/>
                  <a:gd name="T1" fmla="*/ 0 h 123"/>
                  <a:gd name="T2" fmla="*/ 0 w 123"/>
                  <a:gd name="T3" fmla="*/ 0 h 123"/>
                  <a:gd name="T4" fmla="*/ 0 w 123"/>
                  <a:gd name="T5" fmla="*/ 0 h 123"/>
                  <a:gd name="T6" fmla="*/ 0 w 123"/>
                  <a:gd name="T7" fmla="*/ 0 h 123"/>
                  <a:gd name="T8" fmla="*/ 0 w 123"/>
                  <a:gd name="T9" fmla="*/ 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"/>
                  <a:gd name="T16" fmla="*/ 0 h 123"/>
                  <a:gd name="T17" fmla="*/ 123 w 123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" h="123">
                    <a:moveTo>
                      <a:pt x="0" y="33"/>
                    </a:moveTo>
                    <a:lnTo>
                      <a:pt x="35" y="0"/>
                    </a:lnTo>
                    <a:lnTo>
                      <a:pt x="122" y="91"/>
                    </a:lnTo>
                    <a:lnTo>
                      <a:pt x="92" y="122"/>
                    </a:lnTo>
                    <a:lnTo>
                      <a:pt x="0" y="33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0"/>
            <p:cNvGrpSpPr>
              <a:grpSpLocks/>
            </p:cNvGrpSpPr>
            <p:nvPr/>
          </p:nvGrpSpPr>
          <p:grpSpPr bwMode="auto">
            <a:xfrm>
              <a:off x="1368" y="2249"/>
              <a:ext cx="57" cy="161"/>
              <a:chOff x="1548" y="2516"/>
              <a:chExt cx="57" cy="161"/>
            </a:xfrm>
          </p:grpSpPr>
          <p:sp>
            <p:nvSpPr>
              <p:cNvPr id="23614" name="Freeform 31"/>
              <p:cNvSpPr>
                <a:spLocks noChangeArrowheads="1"/>
              </p:cNvSpPr>
              <p:nvPr/>
            </p:nvSpPr>
            <p:spPr bwMode="auto">
              <a:xfrm>
                <a:off x="1548" y="2538"/>
                <a:ext cx="57" cy="139"/>
              </a:xfrm>
              <a:custGeom>
                <a:avLst/>
                <a:gdLst>
                  <a:gd name="T0" fmla="*/ 0 w 253"/>
                  <a:gd name="T1" fmla="*/ 0 h 612"/>
                  <a:gd name="T2" fmla="*/ 0 w 253"/>
                  <a:gd name="T3" fmla="*/ 0 h 612"/>
                  <a:gd name="T4" fmla="*/ 0 w 253"/>
                  <a:gd name="T5" fmla="*/ 0 h 612"/>
                  <a:gd name="T6" fmla="*/ 0 w 253"/>
                  <a:gd name="T7" fmla="*/ 0 h 612"/>
                  <a:gd name="T8" fmla="*/ 0 w 253"/>
                  <a:gd name="T9" fmla="*/ 0 h 612"/>
                  <a:gd name="T10" fmla="*/ 0 w 253"/>
                  <a:gd name="T11" fmla="*/ 0 h 612"/>
                  <a:gd name="T12" fmla="*/ 0 w 253"/>
                  <a:gd name="T13" fmla="*/ 0 h 612"/>
                  <a:gd name="T14" fmla="*/ 0 w 253"/>
                  <a:gd name="T15" fmla="*/ 0 h 6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612"/>
                  <a:gd name="T26" fmla="*/ 253 w 253"/>
                  <a:gd name="T27" fmla="*/ 612 h 6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612">
                    <a:moveTo>
                      <a:pt x="196" y="16"/>
                    </a:moveTo>
                    <a:lnTo>
                      <a:pt x="189" y="426"/>
                    </a:lnTo>
                    <a:lnTo>
                      <a:pt x="252" y="415"/>
                    </a:lnTo>
                    <a:lnTo>
                      <a:pt x="128" y="611"/>
                    </a:lnTo>
                    <a:lnTo>
                      <a:pt x="0" y="428"/>
                    </a:lnTo>
                    <a:lnTo>
                      <a:pt x="63" y="417"/>
                    </a:lnTo>
                    <a:lnTo>
                      <a:pt x="73" y="0"/>
                    </a:lnTo>
                    <a:lnTo>
                      <a:pt x="196" y="16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5" name="Freeform 32"/>
              <p:cNvSpPr>
                <a:spLocks noChangeArrowheads="1"/>
              </p:cNvSpPr>
              <p:nvPr/>
            </p:nvSpPr>
            <p:spPr bwMode="auto">
              <a:xfrm>
                <a:off x="1561" y="2516"/>
                <a:ext cx="31" cy="5"/>
              </a:xfrm>
              <a:custGeom>
                <a:avLst/>
                <a:gdLst>
                  <a:gd name="T0" fmla="*/ 0 w 137"/>
                  <a:gd name="T1" fmla="*/ 0 h 22"/>
                  <a:gd name="T2" fmla="*/ 0 w 137"/>
                  <a:gd name="T3" fmla="*/ 0 h 22"/>
                  <a:gd name="T4" fmla="*/ 0 w 137"/>
                  <a:gd name="T5" fmla="*/ 0 h 22"/>
                  <a:gd name="T6" fmla="*/ 0 w 137"/>
                  <a:gd name="T7" fmla="*/ 0 h 22"/>
                  <a:gd name="T8" fmla="*/ 0 w 137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22"/>
                  <a:gd name="T17" fmla="*/ 137 w 137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22">
                    <a:moveTo>
                      <a:pt x="136" y="0"/>
                    </a:moveTo>
                    <a:lnTo>
                      <a:pt x="125" y="19"/>
                    </a:lnTo>
                    <a:lnTo>
                      <a:pt x="0" y="21"/>
                    </a:lnTo>
                    <a:lnTo>
                      <a:pt x="10" y="0"/>
                    </a:lnTo>
                    <a:lnTo>
                      <a:pt x="136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6" name="Freeform 33"/>
              <p:cNvSpPr>
                <a:spLocks noChangeArrowheads="1"/>
              </p:cNvSpPr>
              <p:nvPr/>
            </p:nvSpPr>
            <p:spPr bwMode="auto">
              <a:xfrm>
                <a:off x="1561" y="2525"/>
                <a:ext cx="29" cy="10"/>
              </a:xfrm>
              <a:custGeom>
                <a:avLst/>
                <a:gdLst>
                  <a:gd name="T0" fmla="*/ 0 w 127"/>
                  <a:gd name="T1" fmla="*/ 0 h 45"/>
                  <a:gd name="T2" fmla="*/ 0 w 127"/>
                  <a:gd name="T3" fmla="*/ 0 h 45"/>
                  <a:gd name="T4" fmla="*/ 0 w 127"/>
                  <a:gd name="T5" fmla="*/ 0 h 45"/>
                  <a:gd name="T6" fmla="*/ 0 w 127"/>
                  <a:gd name="T7" fmla="*/ 0 h 45"/>
                  <a:gd name="T8" fmla="*/ 0 w 127"/>
                  <a:gd name="T9" fmla="*/ 0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45"/>
                  <a:gd name="T17" fmla="*/ 127 w 127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45">
                    <a:moveTo>
                      <a:pt x="126" y="9"/>
                    </a:moveTo>
                    <a:lnTo>
                      <a:pt x="126" y="42"/>
                    </a:lnTo>
                    <a:lnTo>
                      <a:pt x="0" y="44"/>
                    </a:lnTo>
                    <a:lnTo>
                      <a:pt x="0" y="0"/>
                    </a:lnTo>
                    <a:lnTo>
                      <a:pt x="126" y="9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1824" y="1966"/>
              <a:ext cx="162" cy="55"/>
              <a:chOff x="2004" y="2233"/>
              <a:chExt cx="162" cy="55"/>
            </a:xfrm>
          </p:grpSpPr>
          <p:sp>
            <p:nvSpPr>
              <p:cNvPr id="23611" name="Freeform 35"/>
              <p:cNvSpPr>
                <a:spLocks noChangeArrowheads="1"/>
              </p:cNvSpPr>
              <p:nvPr/>
            </p:nvSpPr>
            <p:spPr bwMode="auto">
              <a:xfrm>
                <a:off x="2026" y="2233"/>
                <a:ext cx="140" cy="55"/>
              </a:xfrm>
              <a:custGeom>
                <a:avLst/>
                <a:gdLst>
                  <a:gd name="T0" fmla="*/ 0 w 616"/>
                  <a:gd name="T1" fmla="*/ 0 h 243"/>
                  <a:gd name="T2" fmla="*/ 0 w 616"/>
                  <a:gd name="T3" fmla="*/ 0 h 243"/>
                  <a:gd name="T4" fmla="*/ 0 w 616"/>
                  <a:gd name="T5" fmla="*/ 0 h 243"/>
                  <a:gd name="T6" fmla="*/ 0 w 616"/>
                  <a:gd name="T7" fmla="*/ 0 h 243"/>
                  <a:gd name="T8" fmla="*/ 0 w 616"/>
                  <a:gd name="T9" fmla="*/ 0 h 243"/>
                  <a:gd name="T10" fmla="*/ 0 w 616"/>
                  <a:gd name="T11" fmla="*/ 0 h 243"/>
                  <a:gd name="T12" fmla="*/ 0 w 616"/>
                  <a:gd name="T13" fmla="*/ 0 h 243"/>
                  <a:gd name="T14" fmla="*/ 0 w 616"/>
                  <a:gd name="T15" fmla="*/ 0 h 24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16"/>
                  <a:gd name="T25" fmla="*/ 0 h 243"/>
                  <a:gd name="T26" fmla="*/ 616 w 616"/>
                  <a:gd name="T27" fmla="*/ 243 h 24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16" h="243">
                    <a:moveTo>
                      <a:pt x="11" y="57"/>
                    </a:moveTo>
                    <a:lnTo>
                      <a:pt x="436" y="60"/>
                    </a:lnTo>
                    <a:lnTo>
                      <a:pt x="437" y="0"/>
                    </a:lnTo>
                    <a:lnTo>
                      <a:pt x="615" y="120"/>
                    </a:lnTo>
                    <a:lnTo>
                      <a:pt x="435" y="242"/>
                    </a:lnTo>
                    <a:lnTo>
                      <a:pt x="425" y="182"/>
                    </a:lnTo>
                    <a:lnTo>
                      <a:pt x="0" y="179"/>
                    </a:lnTo>
                    <a:lnTo>
                      <a:pt x="11" y="57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2" name="Freeform 36"/>
              <p:cNvSpPr>
                <a:spLocks noChangeArrowheads="1"/>
              </p:cNvSpPr>
              <p:nvPr/>
            </p:nvSpPr>
            <p:spPr bwMode="auto">
              <a:xfrm>
                <a:off x="2004" y="2245"/>
                <a:ext cx="8" cy="29"/>
              </a:xfrm>
              <a:custGeom>
                <a:avLst/>
                <a:gdLst>
                  <a:gd name="T0" fmla="*/ 0 w 34"/>
                  <a:gd name="T1" fmla="*/ 0 h 126"/>
                  <a:gd name="T2" fmla="*/ 0 w 34"/>
                  <a:gd name="T3" fmla="*/ 0 h 126"/>
                  <a:gd name="T4" fmla="*/ 0 w 34"/>
                  <a:gd name="T5" fmla="*/ 0 h 126"/>
                  <a:gd name="T6" fmla="*/ 0 w 34"/>
                  <a:gd name="T7" fmla="*/ 0 h 126"/>
                  <a:gd name="T8" fmla="*/ 0 w 34"/>
                  <a:gd name="T9" fmla="*/ 0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26"/>
                  <a:gd name="T17" fmla="*/ 34 w 34"/>
                  <a:gd name="T18" fmla="*/ 126 h 1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26">
                    <a:moveTo>
                      <a:pt x="11" y="0"/>
                    </a:moveTo>
                    <a:lnTo>
                      <a:pt x="33" y="1"/>
                    </a:lnTo>
                    <a:lnTo>
                      <a:pt x="22" y="123"/>
                    </a:lnTo>
                    <a:lnTo>
                      <a:pt x="0" y="125"/>
                    </a:lnTo>
                    <a:lnTo>
                      <a:pt x="11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3" name="Freeform 37"/>
              <p:cNvSpPr>
                <a:spLocks noChangeArrowheads="1"/>
              </p:cNvSpPr>
              <p:nvPr/>
            </p:nvSpPr>
            <p:spPr bwMode="auto">
              <a:xfrm>
                <a:off x="2014" y="2246"/>
                <a:ext cx="11" cy="32"/>
              </a:xfrm>
              <a:custGeom>
                <a:avLst/>
                <a:gdLst>
                  <a:gd name="T0" fmla="*/ 0 w 50"/>
                  <a:gd name="T1" fmla="*/ 0 h 142"/>
                  <a:gd name="T2" fmla="*/ 0 w 50"/>
                  <a:gd name="T3" fmla="*/ 0 h 142"/>
                  <a:gd name="T4" fmla="*/ 0 w 50"/>
                  <a:gd name="T5" fmla="*/ 0 h 142"/>
                  <a:gd name="T6" fmla="*/ 0 w 50"/>
                  <a:gd name="T7" fmla="*/ 0 h 142"/>
                  <a:gd name="T8" fmla="*/ 0 w 50"/>
                  <a:gd name="T9" fmla="*/ 0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"/>
                  <a:gd name="T16" fmla="*/ 0 h 142"/>
                  <a:gd name="T17" fmla="*/ 50 w 50"/>
                  <a:gd name="T18" fmla="*/ 142 h 1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" h="142">
                    <a:moveTo>
                      <a:pt x="4" y="19"/>
                    </a:moveTo>
                    <a:lnTo>
                      <a:pt x="49" y="0"/>
                    </a:lnTo>
                    <a:lnTo>
                      <a:pt x="38" y="122"/>
                    </a:lnTo>
                    <a:lnTo>
                      <a:pt x="0" y="141"/>
                    </a:lnTo>
                    <a:lnTo>
                      <a:pt x="4" y="19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1587" y="2235"/>
              <a:ext cx="90" cy="148"/>
              <a:chOff x="1767" y="2502"/>
              <a:chExt cx="90" cy="148"/>
            </a:xfrm>
          </p:grpSpPr>
          <p:sp>
            <p:nvSpPr>
              <p:cNvPr id="23608" name="Freeform 39"/>
              <p:cNvSpPr>
                <a:spLocks noChangeArrowheads="1"/>
              </p:cNvSpPr>
              <p:nvPr/>
            </p:nvSpPr>
            <p:spPr bwMode="auto">
              <a:xfrm>
                <a:off x="1778" y="2523"/>
                <a:ext cx="79" cy="127"/>
              </a:xfrm>
              <a:custGeom>
                <a:avLst/>
                <a:gdLst>
                  <a:gd name="T0" fmla="*/ 0 w 350"/>
                  <a:gd name="T1" fmla="*/ 0 h 561"/>
                  <a:gd name="T2" fmla="*/ 0 w 350"/>
                  <a:gd name="T3" fmla="*/ 0 h 561"/>
                  <a:gd name="T4" fmla="*/ 0 w 350"/>
                  <a:gd name="T5" fmla="*/ 0 h 561"/>
                  <a:gd name="T6" fmla="*/ 0 w 350"/>
                  <a:gd name="T7" fmla="*/ 0 h 561"/>
                  <a:gd name="T8" fmla="*/ 0 w 350"/>
                  <a:gd name="T9" fmla="*/ 0 h 561"/>
                  <a:gd name="T10" fmla="*/ 0 w 350"/>
                  <a:gd name="T11" fmla="*/ 0 h 561"/>
                  <a:gd name="T12" fmla="*/ 0 w 350"/>
                  <a:gd name="T13" fmla="*/ 0 h 561"/>
                  <a:gd name="T14" fmla="*/ 0 w 350"/>
                  <a:gd name="T15" fmla="*/ 0 h 56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0"/>
                  <a:gd name="T25" fmla="*/ 0 h 561"/>
                  <a:gd name="T26" fmla="*/ 350 w 350"/>
                  <a:gd name="T27" fmla="*/ 561 h 56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0" h="561">
                    <a:moveTo>
                      <a:pt x="117" y="0"/>
                    </a:moveTo>
                    <a:lnTo>
                      <a:pt x="297" y="373"/>
                    </a:lnTo>
                    <a:lnTo>
                      <a:pt x="349" y="347"/>
                    </a:lnTo>
                    <a:lnTo>
                      <a:pt x="318" y="560"/>
                    </a:lnTo>
                    <a:lnTo>
                      <a:pt x="128" y="456"/>
                    </a:lnTo>
                    <a:lnTo>
                      <a:pt x="186" y="428"/>
                    </a:lnTo>
                    <a:lnTo>
                      <a:pt x="0" y="57"/>
                    </a:lnTo>
                    <a:lnTo>
                      <a:pt x="117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9" name="Freeform 40"/>
              <p:cNvSpPr>
                <a:spLocks noChangeArrowheads="1"/>
              </p:cNvSpPr>
              <p:nvPr/>
            </p:nvSpPr>
            <p:spPr bwMode="auto">
              <a:xfrm>
                <a:off x="1767" y="2502"/>
                <a:ext cx="27" cy="17"/>
              </a:xfrm>
              <a:custGeom>
                <a:avLst/>
                <a:gdLst>
                  <a:gd name="T0" fmla="*/ 0 w 118"/>
                  <a:gd name="T1" fmla="*/ 0 h 75"/>
                  <a:gd name="T2" fmla="*/ 0 w 118"/>
                  <a:gd name="T3" fmla="*/ 0 h 75"/>
                  <a:gd name="T4" fmla="*/ 0 w 118"/>
                  <a:gd name="T5" fmla="*/ 0 h 75"/>
                  <a:gd name="T6" fmla="*/ 0 w 118"/>
                  <a:gd name="T7" fmla="*/ 0 h 75"/>
                  <a:gd name="T8" fmla="*/ 0 w 118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75"/>
                  <a:gd name="T17" fmla="*/ 118 w 118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75">
                    <a:moveTo>
                      <a:pt x="109" y="0"/>
                    </a:moveTo>
                    <a:lnTo>
                      <a:pt x="117" y="16"/>
                    </a:lnTo>
                    <a:lnTo>
                      <a:pt x="8" y="74"/>
                    </a:lnTo>
                    <a:lnTo>
                      <a:pt x="0" y="61"/>
                    </a:lnTo>
                    <a:lnTo>
                      <a:pt x="109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0" name="Freeform 41"/>
              <p:cNvSpPr>
                <a:spLocks noChangeArrowheads="1"/>
              </p:cNvSpPr>
              <p:nvPr/>
            </p:nvSpPr>
            <p:spPr bwMode="auto">
              <a:xfrm>
                <a:off x="1771" y="2510"/>
                <a:ext cx="30" cy="22"/>
              </a:xfrm>
              <a:custGeom>
                <a:avLst/>
                <a:gdLst>
                  <a:gd name="T0" fmla="*/ 0 w 133"/>
                  <a:gd name="T1" fmla="*/ 0 h 99"/>
                  <a:gd name="T2" fmla="*/ 0 w 133"/>
                  <a:gd name="T3" fmla="*/ 0 h 99"/>
                  <a:gd name="T4" fmla="*/ 0 w 133"/>
                  <a:gd name="T5" fmla="*/ 0 h 99"/>
                  <a:gd name="T6" fmla="*/ 0 w 133"/>
                  <a:gd name="T7" fmla="*/ 0 h 99"/>
                  <a:gd name="T8" fmla="*/ 0 w 133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99"/>
                  <a:gd name="T17" fmla="*/ 133 w 133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99">
                    <a:moveTo>
                      <a:pt x="112" y="0"/>
                    </a:moveTo>
                    <a:lnTo>
                      <a:pt x="132" y="40"/>
                    </a:lnTo>
                    <a:lnTo>
                      <a:pt x="21" y="98"/>
                    </a:lnTo>
                    <a:lnTo>
                      <a:pt x="0" y="57"/>
                    </a:lnTo>
                    <a:lnTo>
                      <a:pt x="112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42"/>
            <p:cNvGrpSpPr>
              <a:grpSpLocks/>
            </p:cNvGrpSpPr>
            <p:nvPr/>
          </p:nvGrpSpPr>
          <p:grpSpPr bwMode="auto">
            <a:xfrm>
              <a:off x="1561" y="1625"/>
              <a:ext cx="79" cy="154"/>
              <a:chOff x="1741" y="1892"/>
              <a:chExt cx="79" cy="154"/>
            </a:xfrm>
          </p:grpSpPr>
          <p:sp>
            <p:nvSpPr>
              <p:cNvPr id="23605" name="Freeform 43"/>
              <p:cNvSpPr>
                <a:spLocks noChangeArrowheads="1"/>
              </p:cNvSpPr>
              <p:nvPr/>
            </p:nvSpPr>
            <p:spPr bwMode="auto">
              <a:xfrm>
                <a:off x="1749" y="1892"/>
                <a:ext cx="71" cy="130"/>
              </a:xfrm>
              <a:custGeom>
                <a:avLst/>
                <a:gdLst>
                  <a:gd name="T0" fmla="*/ 0 w 312"/>
                  <a:gd name="T1" fmla="*/ 0 h 573"/>
                  <a:gd name="T2" fmla="*/ 0 w 312"/>
                  <a:gd name="T3" fmla="*/ 0 h 573"/>
                  <a:gd name="T4" fmla="*/ 0 w 312"/>
                  <a:gd name="T5" fmla="*/ 0 h 573"/>
                  <a:gd name="T6" fmla="*/ 0 w 312"/>
                  <a:gd name="T7" fmla="*/ 0 h 573"/>
                  <a:gd name="T8" fmla="*/ 0 w 312"/>
                  <a:gd name="T9" fmla="*/ 0 h 573"/>
                  <a:gd name="T10" fmla="*/ 0 w 312"/>
                  <a:gd name="T11" fmla="*/ 0 h 573"/>
                  <a:gd name="T12" fmla="*/ 0 w 312"/>
                  <a:gd name="T13" fmla="*/ 0 h 573"/>
                  <a:gd name="T14" fmla="*/ 0 w 312"/>
                  <a:gd name="T15" fmla="*/ 0 h 5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2"/>
                  <a:gd name="T25" fmla="*/ 0 h 573"/>
                  <a:gd name="T26" fmla="*/ 312 w 312"/>
                  <a:gd name="T27" fmla="*/ 573 h 5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2" h="573">
                    <a:moveTo>
                      <a:pt x="0" y="533"/>
                    </a:moveTo>
                    <a:lnTo>
                      <a:pt x="131" y="142"/>
                    </a:lnTo>
                    <a:lnTo>
                      <a:pt x="77" y="121"/>
                    </a:lnTo>
                    <a:lnTo>
                      <a:pt x="250" y="0"/>
                    </a:lnTo>
                    <a:lnTo>
                      <a:pt x="311" y="203"/>
                    </a:lnTo>
                    <a:lnTo>
                      <a:pt x="248" y="181"/>
                    </a:lnTo>
                    <a:lnTo>
                      <a:pt x="111" y="572"/>
                    </a:lnTo>
                    <a:lnTo>
                      <a:pt x="0" y="533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6" name="Freeform 44"/>
              <p:cNvSpPr>
                <a:spLocks noChangeArrowheads="1"/>
              </p:cNvSpPr>
              <p:nvPr/>
            </p:nvSpPr>
            <p:spPr bwMode="auto">
              <a:xfrm>
                <a:off x="1741" y="2031"/>
                <a:ext cx="28" cy="15"/>
              </a:xfrm>
              <a:custGeom>
                <a:avLst/>
                <a:gdLst>
                  <a:gd name="T0" fmla="*/ 0 w 123"/>
                  <a:gd name="T1" fmla="*/ 0 h 67"/>
                  <a:gd name="T2" fmla="*/ 0 w 123"/>
                  <a:gd name="T3" fmla="*/ 0 h 67"/>
                  <a:gd name="T4" fmla="*/ 0 w 123"/>
                  <a:gd name="T5" fmla="*/ 0 h 67"/>
                  <a:gd name="T6" fmla="*/ 0 w 123"/>
                  <a:gd name="T7" fmla="*/ 0 h 67"/>
                  <a:gd name="T8" fmla="*/ 0 w 123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"/>
                  <a:gd name="T16" fmla="*/ 0 h 67"/>
                  <a:gd name="T17" fmla="*/ 123 w 12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" h="67">
                    <a:moveTo>
                      <a:pt x="0" y="20"/>
                    </a:moveTo>
                    <a:lnTo>
                      <a:pt x="7" y="0"/>
                    </a:lnTo>
                    <a:lnTo>
                      <a:pt x="122" y="40"/>
                    </a:lnTo>
                    <a:lnTo>
                      <a:pt x="114" y="66"/>
                    </a:lnTo>
                    <a:lnTo>
                      <a:pt x="0" y="2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7" name="Freeform 45"/>
              <p:cNvSpPr>
                <a:spLocks noChangeArrowheads="1"/>
              </p:cNvSpPr>
              <p:nvPr/>
            </p:nvSpPr>
            <p:spPr bwMode="auto">
              <a:xfrm>
                <a:off x="1745" y="2016"/>
                <a:ext cx="30" cy="20"/>
              </a:xfrm>
              <a:custGeom>
                <a:avLst/>
                <a:gdLst>
                  <a:gd name="T0" fmla="*/ 0 w 132"/>
                  <a:gd name="T1" fmla="*/ 0 h 90"/>
                  <a:gd name="T2" fmla="*/ 0 w 132"/>
                  <a:gd name="T3" fmla="*/ 0 h 90"/>
                  <a:gd name="T4" fmla="*/ 0 w 132"/>
                  <a:gd name="T5" fmla="*/ 0 h 90"/>
                  <a:gd name="T6" fmla="*/ 0 w 132"/>
                  <a:gd name="T7" fmla="*/ 0 h 90"/>
                  <a:gd name="T8" fmla="*/ 0 w 132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2"/>
                  <a:gd name="T16" fmla="*/ 0 h 90"/>
                  <a:gd name="T17" fmla="*/ 132 w 132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2" h="90">
                    <a:moveTo>
                      <a:pt x="0" y="45"/>
                    </a:moveTo>
                    <a:lnTo>
                      <a:pt x="4" y="0"/>
                    </a:lnTo>
                    <a:lnTo>
                      <a:pt x="131" y="50"/>
                    </a:lnTo>
                    <a:lnTo>
                      <a:pt x="113" y="89"/>
                    </a:lnTo>
                    <a:lnTo>
                      <a:pt x="0" y="45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795" y="1951"/>
              <a:ext cx="164" cy="55"/>
              <a:chOff x="975" y="2218"/>
              <a:chExt cx="164" cy="55"/>
            </a:xfrm>
          </p:grpSpPr>
          <p:sp>
            <p:nvSpPr>
              <p:cNvPr id="23602" name="Freeform 47"/>
              <p:cNvSpPr>
                <a:spLocks noChangeArrowheads="1"/>
              </p:cNvSpPr>
              <p:nvPr/>
            </p:nvSpPr>
            <p:spPr bwMode="auto">
              <a:xfrm>
                <a:off x="975" y="2218"/>
                <a:ext cx="137" cy="55"/>
              </a:xfrm>
              <a:custGeom>
                <a:avLst/>
                <a:gdLst>
                  <a:gd name="T0" fmla="*/ 0 w 606"/>
                  <a:gd name="T1" fmla="*/ 0 h 244"/>
                  <a:gd name="T2" fmla="*/ 0 w 606"/>
                  <a:gd name="T3" fmla="*/ 0 h 244"/>
                  <a:gd name="T4" fmla="*/ 0 w 606"/>
                  <a:gd name="T5" fmla="*/ 0 h 244"/>
                  <a:gd name="T6" fmla="*/ 0 w 606"/>
                  <a:gd name="T7" fmla="*/ 0 h 244"/>
                  <a:gd name="T8" fmla="*/ 0 w 606"/>
                  <a:gd name="T9" fmla="*/ 0 h 244"/>
                  <a:gd name="T10" fmla="*/ 0 w 606"/>
                  <a:gd name="T11" fmla="*/ 0 h 244"/>
                  <a:gd name="T12" fmla="*/ 0 w 606"/>
                  <a:gd name="T13" fmla="*/ 0 h 244"/>
                  <a:gd name="T14" fmla="*/ 0 w 606"/>
                  <a:gd name="T15" fmla="*/ 0 h 2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6"/>
                  <a:gd name="T25" fmla="*/ 0 h 244"/>
                  <a:gd name="T26" fmla="*/ 606 w 606"/>
                  <a:gd name="T27" fmla="*/ 244 h 2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6" h="244">
                    <a:moveTo>
                      <a:pt x="601" y="189"/>
                    </a:moveTo>
                    <a:lnTo>
                      <a:pt x="175" y="182"/>
                    </a:lnTo>
                    <a:lnTo>
                      <a:pt x="176" y="243"/>
                    </a:lnTo>
                    <a:lnTo>
                      <a:pt x="0" y="116"/>
                    </a:lnTo>
                    <a:lnTo>
                      <a:pt x="181" y="0"/>
                    </a:lnTo>
                    <a:lnTo>
                      <a:pt x="180" y="61"/>
                    </a:lnTo>
                    <a:lnTo>
                      <a:pt x="605" y="67"/>
                    </a:lnTo>
                    <a:lnTo>
                      <a:pt x="601" y="189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3" name="Freeform 48"/>
              <p:cNvSpPr>
                <a:spLocks noChangeArrowheads="1"/>
              </p:cNvSpPr>
              <p:nvPr/>
            </p:nvSpPr>
            <p:spPr bwMode="auto">
              <a:xfrm>
                <a:off x="1132" y="2233"/>
                <a:ext cx="7" cy="32"/>
              </a:xfrm>
              <a:custGeom>
                <a:avLst/>
                <a:gdLst>
                  <a:gd name="T0" fmla="*/ 0 w 29"/>
                  <a:gd name="T1" fmla="*/ 0 h 141"/>
                  <a:gd name="T2" fmla="*/ 0 w 29"/>
                  <a:gd name="T3" fmla="*/ 0 h 141"/>
                  <a:gd name="T4" fmla="*/ 0 w 29"/>
                  <a:gd name="T5" fmla="*/ 0 h 141"/>
                  <a:gd name="T6" fmla="*/ 0 w 29"/>
                  <a:gd name="T7" fmla="*/ 0 h 141"/>
                  <a:gd name="T8" fmla="*/ 0 w 29"/>
                  <a:gd name="T9" fmla="*/ 0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141"/>
                  <a:gd name="T17" fmla="*/ 29 w 29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141">
                    <a:moveTo>
                      <a:pt x="28" y="140"/>
                    </a:moveTo>
                    <a:lnTo>
                      <a:pt x="17" y="122"/>
                    </a:lnTo>
                    <a:lnTo>
                      <a:pt x="0" y="3"/>
                    </a:lnTo>
                    <a:lnTo>
                      <a:pt x="22" y="0"/>
                    </a:lnTo>
                    <a:lnTo>
                      <a:pt x="28" y="14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4" name="Freeform 49"/>
              <p:cNvSpPr>
                <a:spLocks noChangeArrowheads="1"/>
              </p:cNvSpPr>
              <p:nvPr/>
            </p:nvSpPr>
            <p:spPr bwMode="auto">
              <a:xfrm>
                <a:off x="1117" y="2233"/>
                <a:ext cx="11" cy="31"/>
              </a:xfrm>
              <a:custGeom>
                <a:avLst/>
                <a:gdLst>
                  <a:gd name="T0" fmla="*/ 0 w 47"/>
                  <a:gd name="T1" fmla="*/ 0 h 135"/>
                  <a:gd name="T2" fmla="*/ 0 w 47"/>
                  <a:gd name="T3" fmla="*/ 0 h 135"/>
                  <a:gd name="T4" fmla="*/ 0 w 47"/>
                  <a:gd name="T5" fmla="*/ 0 h 135"/>
                  <a:gd name="T6" fmla="*/ 0 w 47"/>
                  <a:gd name="T7" fmla="*/ 0 h 135"/>
                  <a:gd name="T8" fmla="*/ 0 w 47"/>
                  <a:gd name="T9" fmla="*/ 0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35"/>
                  <a:gd name="T17" fmla="*/ 47 w 47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35">
                    <a:moveTo>
                      <a:pt x="46" y="134"/>
                    </a:moveTo>
                    <a:lnTo>
                      <a:pt x="17" y="114"/>
                    </a:lnTo>
                    <a:lnTo>
                      <a:pt x="0" y="0"/>
                    </a:lnTo>
                    <a:lnTo>
                      <a:pt x="45" y="12"/>
                    </a:lnTo>
                    <a:lnTo>
                      <a:pt x="46" y="134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50"/>
            <p:cNvGrpSpPr>
              <a:grpSpLocks/>
            </p:cNvGrpSpPr>
            <p:nvPr/>
          </p:nvGrpSpPr>
          <p:grpSpPr bwMode="auto">
            <a:xfrm>
              <a:off x="1357" y="1584"/>
              <a:ext cx="56" cy="156"/>
              <a:chOff x="1537" y="1851"/>
              <a:chExt cx="56" cy="156"/>
            </a:xfrm>
          </p:grpSpPr>
          <p:sp>
            <p:nvSpPr>
              <p:cNvPr id="23599" name="Freeform 51"/>
              <p:cNvSpPr>
                <a:spLocks noChangeArrowheads="1"/>
              </p:cNvSpPr>
              <p:nvPr/>
            </p:nvSpPr>
            <p:spPr bwMode="auto">
              <a:xfrm>
                <a:off x="1537" y="1851"/>
                <a:ext cx="56" cy="130"/>
              </a:xfrm>
              <a:custGeom>
                <a:avLst/>
                <a:gdLst>
                  <a:gd name="T0" fmla="*/ 0 w 245"/>
                  <a:gd name="T1" fmla="*/ 0 h 573"/>
                  <a:gd name="T2" fmla="*/ 0 w 245"/>
                  <a:gd name="T3" fmla="*/ 0 h 573"/>
                  <a:gd name="T4" fmla="*/ 0 w 245"/>
                  <a:gd name="T5" fmla="*/ 0 h 573"/>
                  <a:gd name="T6" fmla="*/ 0 w 245"/>
                  <a:gd name="T7" fmla="*/ 0 h 573"/>
                  <a:gd name="T8" fmla="*/ 0 w 245"/>
                  <a:gd name="T9" fmla="*/ 0 h 573"/>
                  <a:gd name="T10" fmla="*/ 0 w 245"/>
                  <a:gd name="T11" fmla="*/ 0 h 573"/>
                  <a:gd name="T12" fmla="*/ 0 w 245"/>
                  <a:gd name="T13" fmla="*/ 0 h 573"/>
                  <a:gd name="T14" fmla="*/ 0 w 245"/>
                  <a:gd name="T15" fmla="*/ 0 h 5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5"/>
                  <a:gd name="T25" fmla="*/ 0 h 573"/>
                  <a:gd name="T26" fmla="*/ 245 w 245"/>
                  <a:gd name="T27" fmla="*/ 573 h 5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5" h="573">
                    <a:moveTo>
                      <a:pt x="76" y="572"/>
                    </a:moveTo>
                    <a:lnTo>
                      <a:pt x="61" y="155"/>
                    </a:lnTo>
                    <a:lnTo>
                      <a:pt x="0" y="157"/>
                    </a:lnTo>
                    <a:lnTo>
                      <a:pt x="115" y="0"/>
                    </a:lnTo>
                    <a:lnTo>
                      <a:pt x="244" y="171"/>
                    </a:lnTo>
                    <a:lnTo>
                      <a:pt x="182" y="173"/>
                    </a:lnTo>
                    <a:lnTo>
                      <a:pt x="201" y="568"/>
                    </a:lnTo>
                    <a:lnTo>
                      <a:pt x="76" y="572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0" name="Freeform 52"/>
              <p:cNvSpPr>
                <a:spLocks noChangeArrowheads="1"/>
              </p:cNvSpPr>
              <p:nvPr/>
            </p:nvSpPr>
            <p:spPr bwMode="auto">
              <a:xfrm>
                <a:off x="1553" y="2001"/>
                <a:ext cx="31" cy="6"/>
              </a:xfrm>
              <a:custGeom>
                <a:avLst/>
                <a:gdLst>
                  <a:gd name="T0" fmla="*/ 0 w 136"/>
                  <a:gd name="T1" fmla="*/ 0 h 26"/>
                  <a:gd name="T2" fmla="*/ 0 w 136"/>
                  <a:gd name="T3" fmla="*/ 0 h 26"/>
                  <a:gd name="T4" fmla="*/ 0 w 136"/>
                  <a:gd name="T5" fmla="*/ 0 h 26"/>
                  <a:gd name="T6" fmla="*/ 0 w 136"/>
                  <a:gd name="T7" fmla="*/ 0 h 26"/>
                  <a:gd name="T8" fmla="*/ 0 w 136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6"/>
                  <a:gd name="T16" fmla="*/ 0 h 26"/>
                  <a:gd name="T17" fmla="*/ 136 w 13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6" h="26">
                    <a:moveTo>
                      <a:pt x="3" y="25"/>
                    </a:moveTo>
                    <a:lnTo>
                      <a:pt x="0" y="4"/>
                    </a:lnTo>
                    <a:lnTo>
                      <a:pt x="127" y="0"/>
                    </a:lnTo>
                    <a:lnTo>
                      <a:pt x="135" y="21"/>
                    </a:lnTo>
                    <a:lnTo>
                      <a:pt x="3" y="25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1" name="Freeform 53"/>
              <p:cNvSpPr>
                <a:spLocks noChangeArrowheads="1"/>
              </p:cNvSpPr>
              <p:nvPr/>
            </p:nvSpPr>
            <p:spPr bwMode="auto">
              <a:xfrm>
                <a:off x="1552" y="1986"/>
                <a:ext cx="29" cy="11"/>
              </a:xfrm>
              <a:custGeom>
                <a:avLst/>
                <a:gdLst>
                  <a:gd name="T0" fmla="*/ 0 w 128"/>
                  <a:gd name="T1" fmla="*/ 0 h 49"/>
                  <a:gd name="T2" fmla="*/ 0 w 128"/>
                  <a:gd name="T3" fmla="*/ 0 h 49"/>
                  <a:gd name="T4" fmla="*/ 0 w 128"/>
                  <a:gd name="T5" fmla="*/ 0 h 49"/>
                  <a:gd name="T6" fmla="*/ 0 w 128"/>
                  <a:gd name="T7" fmla="*/ 0 h 49"/>
                  <a:gd name="T8" fmla="*/ 0 w 128"/>
                  <a:gd name="T9" fmla="*/ 0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49"/>
                  <a:gd name="T17" fmla="*/ 128 w 128"/>
                  <a:gd name="T18" fmla="*/ 49 h 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49">
                    <a:moveTo>
                      <a:pt x="1" y="48"/>
                    </a:moveTo>
                    <a:lnTo>
                      <a:pt x="0" y="4"/>
                    </a:lnTo>
                    <a:lnTo>
                      <a:pt x="127" y="0"/>
                    </a:lnTo>
                    <a:lnTo>
                      <a:pt x="125" y="44"/>
                    </a:lnTo>
                    <a:lnTo>
                      <a:pt x="1" y="48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54"/>
            <p:cNvGrpSpPr>
              <a:grpSpLocks/>
            </p:cNvGrpSpPr>
            <p:nvPr/>
          </p:nvGrpSpPr>
          <p:grpSpPr bwMode="auto">
            <a:xfrm>
              <a:off x="1121" y="2227"/>
              <a:ext cx="82" cy="154"/>
              <a:chOff x="1301" y="2494"/>
              <a:chExt cx="82" cy="154"/>
            </a:xfrm>
          </p:grpSpPr>
          <p:sp>
            <p:nvSpPr>
              <p:cNvPr id="23596" name="Freeform 55"/>
              <p:cNvSpPr>
                <a:spLocks noChangeArrowheads="1"/>
              </p:cNvSpPr>
              <p:nvPr/>
            </p:nvSpPr>
            <p:spPr bwMode="auto">
              <a:xfrm>
                <a:off x="1301" y="2517"/>
                <a:ext cx="73" cy="131"/>
              </a:xfrm>
              <a:custGeom>
                <a:avLst/>
                <a:gdLst>
                  <a:gd name="T0" fmla="*/ 0 w 321"/>
                  <a:gd name="T1" fmla="*/ 0 h 576"/>
                  <a:gd name="T2" fmla="*/ 0 w 321"/>
                  <a:gd name="T3" fmla="*/ 0 h 576"/>
                  <a:gd name="T4" fmla="*/ 0 w 321"/>
                  <a:gd name="T5" fmla="*/ 0 h 576"/>
                  <a:gd name="T6" fmla="*/ 0 w 321"/>
                  <a:gd name="T7" fmla="*/ 0 h 576"/>
                  <a:gd name="T8" fmla="*/ 0 w 321"/>
                  <a:gd name="T9" fmla="*/ 0 h 576"/>
                  <a:gd name="T10" fmla="*/ 0 w 321"/>
                  <a:gd name="T11" fmla="*/ 0 h 576"/>
                  <a:gd name="T12" fmla="*/ 0 w 321"/>
                  <a:gd name="T13" fmla="*/ 0 h 576"/>
                  <a:gd name="T14" fmla="*/ 0 w 321"/>
                  <a:gd name="T15" fmla="*/ 0 h 5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1"/>
                  <a:gd name="T25" fmla="*/ 0 h 576"/>
                  <a:gd name="T26" fmla="*/ 321 w 321"/>
                  <a:gd name="T27" fmla="*/ 576 h 5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1" h="576">
                    <a:moveTo>
                      <a:pt x="320" y="43"/>
                    </a:moveTo>
                    <a:lnTo>
                      <a:pt x="178" y="431"/>
                    </a:lnTo>
                    <a:lnTo>
                      <a:pt x="235" y="455"/>
                    </a:lnTo>
                    <a:lnTo>
                      <a:pt x="58" y="575"/>
                    </a:lnTo>
                    <a:lnTo>
                      <a:pt x="0" y="370"/>
                    </a:lnTo>
                    <a:lnTo>
                      <a:pt x="60" y="391"/>
                    </a:lnTo>
                    <a:lnTo>
                      <a:pt x="203" y="0"/>
                    </a:lnTo>
                    <a:lnTo>
                      <a:pt x="320" y="43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7" name="Freeform 56"/>
              <p:cNvSpPr>
                <a:spLocks noChangeArrowheads="1"/>
              </p:cNvSpPr>
              <p:nvPr/>
            </p:nvSpPr>
            <p:spPr bwMode="auto">
              <a:xfrm>
                <a:off x="1354" y="2494"/>
                <a:ext cx="29" cy="15"/>
              </a:xfrm>
              <a:custGeom>
                <a:avLst/>
                <a:gdLst>
                  <a:gd name="T0" fmla="*/ 0 w 128"/>
                  <a:gd name="T1" fmla="*/ 0 h 65"/>
                  <a:gd name="T2" fmla="*/ 0 w 128"/>
                  <a:gd name="T3" fmla="*/ 0 h 65"/>
                  <a:gd name="T4" fmla="*/ 0 w 128"/>
                  <a:gd name="T5" fmla="*/ 0 h 65"/>
                  <a:gd name="T6" fmla="*/ 0 w 128"/>
                  <a:gd name="T7" fmla="*/ 0 h 65"/>
                  <a:gd name="T8" fmla="*/ 0 w 128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65"/>
                  <a:gd name="T17" fmla="*/ 128 w 128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65">
                    <a:moveTo>
                      <a:pt x="127" y="41"/>
                    </a:moveTo>
                    <a:lnTo>
                      <a:pt x="114" y="64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127" y="4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8" name="Freeform 57"/>
              <p:cNvSpPr>
                <a:spLocks noChangeArrowheads="1"/>
              </p:cNvSpPr>
              <p:nvPr/>
            </p:nvSpPr>
            <p:spPr bwMode="auto">
              <a:xfrm>
                <a:off x="1349" y="2503"/>
                <a:ext cx="30" cy="19"/>
              </a:xfrm>
              <a:custGeom>
                <a:avLst/>
                <a:gdLst>
                  <a:gd name="T0" fmla="*/ 0 w 132"/>
                  <a:gd name="T1" fmla="*/ 0 h 84"/>
                  <a:gd name="T2" fmla="*/ 0 w 132"/>
                  <a:gd name="T3" fmla="*/ 0 h 84"/>
                  <a:gd name="T4" fmla="*/ 0 w 132"/>
                  <a:gd name="T5" fmla="*/ 0 h 84"/>
                  <a:gd name="T6" fmla="*/ 0 w 132"/>
                  <a:gd name="T7" fmla="*/ 0 h 84"/>
                  <a:gd name="T8" fmla="*/ 0 w 132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2"/>
                  <a:gd name="T16" fmla="*/ 0 h 84"/>
                  <a:gd name="T17" fmla="*/ 132 w 132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2" h="84">
                    <a:moveTo>
                      <a:pt x="131" y="40"/>
                    </a:moveTo>
                    <a:lnTo>
                      <a:pt x="117" y="83"/>
                    </a:lnTo>
                    <a:lnTo>
                      <a:pt x="0" y="41"/>
                    </a:lnTo>
                    <a:lnTo>
                      <a:pt x="16" y="0"/>
                    </a:lnTo>
                    <a:lnTo>
                      <a:pt x="131" y="4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5" name="Group 122"/>
          <p:cNvGrpSpPr>
            <a:grpSpLocks/>
          </p:cNvGrpSpPr>
          <p:nvPr/>
        </p:nvGrpSpPr>
        <p:grpSpPr bwMode="auto">
          <a:xfrm>
            <a:off x="3657600" y="4495800"/>
            <a:ext cx="2362200" cy="1751013"/>
            <a:chOff x="3276600" y="4495800"/>
            <a:chExt cx="2362200" cy="1751806"/>
          </a:xfrm>
        </p:grpSpPr>
        <p:grpSp>
          <p:nvGrpSpPr>
            <p:cNvPr id="16" name="Group 68"/>
            <p:cNvGrpSpPr/>
            <p:nvPr/>
          </p:nvGrpSpPr>
          <p:grpSpPr>
            <a:xfrm>
              <a:off x="3657600" y="48775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4500000"/>
              </a:camera>
              <a:lightRig rig="threePt" dir="t"/>
            </a:scene3d>
          </p:grpSpPr>
          <p:sp>
            <p:nvSpPr>
              <p:cNvPr id="59" name="Oval 58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8" name="Straight Arrow Connector 67"/>
              <p:cNvCxnSpPr>
                <a:stCxn id="59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69"/>
            <p:cNvGrpSpPr/>
            <p:nvPr/>
          </p:nvGrpSpPr>
          <p:grpSpPr>
            <a:xfrm>
              <a:off x="3962400" y="46482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3600000"/>
              </a:camera>
              <a:lightRig rig="threePt" dir="t"/>
            </a:scene3d>
          </p:grpSpPr>
          <p:sp>
            <p:nvSpPr>
              <p:cNvPr id="71" name="Oval 70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2" name="Straight Arrow Connector 71"/>
              <p:cNvCxnSpPr>
                <a:stCxn id="71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72"/>
            <p:cNvGrpSpPr/>
            <p:nvPr/>
          </p:nvGrpSpPr>
          <p:grpSpPr>
            <a:xfrm>
              <a:off x="3581400" y="54102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7200000"/>
              </a:camera>
              <a:lightRig rig="threePt" dir="t"/>
            </a:scene3d>
          </p:grpSpPr>
          <p:sp>
            <p:nvSpPr>
              <p:cNvPr id="74" name="Oval 73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5" name="Straight Arrow Connector 74"/>
              <p:cNvCxnSpPr>
                <a:stCxn id="74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75"/>
            <p:cNvGrpSpPr/>
            <p:nvPr/>
          </p:nvGrpSpPr>
          <p:grpSpPr>
            <a:xfrm>
              <a:off x="4495800" y="50292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6200000"/>
              </a:camera>
              <a:lightRig rig="threePt" dir="t"/>
            </a:scene3d>
          </p:grpSpPr>
          <p:sp>
            <p:nvSpPr>
              <p:cNvPr id="77" name="Oval 76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8" name="Straight Arrow Connector 77"/>
              <p:cNvCxnSpPr>
                <a:stCxn id="77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78"/>
            <p:cNvGrpSpPr/>
            <p:nvPr/>
          </p:nvGrpSpPr>
          <p:grpSpPr>
            <a:xfrm>
              <a:off x="3276600" y="51061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5400000"/>
              </a:camera>
              <a:lightRig rig="threePt" dir="t"/>
            </a:scene3d>
          </p:grpSpPr>
          <p:sp>
            <p:nvSpPr>
              <p:cNvPr id="80" name="Oval 79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1" name="Straight Arrow Connector 80"/>
              <p:cNvCxnSpPr>
                <a:stCxn id="80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81"/>
            <p:cNvGrpSpPr/>
            <p:nvPr/>
          </p:nvGrpSpPr>
          <p:grpSpPr>
            <a:xfrm>
              <a:off x="4953000" y="54109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2700000"/>
              </a:camera>
              <a:lightRig rig="threePt" dir="t"/>
            </a:scene3d>
          </p:grpSpPr>
          <p:sp>
            <p:nvSpPr>
              <p:cNvPr id="83" name="Oval 82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4" name="Straight Arrow Connector 83"/>
              <p:cNvCxnSpPr>
                <a:stCxn id="83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84"/>
            <p:cNvGrpSpPr>
              <a:grpSpLocks/>
            </p:cNvGrpSpPr>
            <p:nvPr/>
          </p:nvGrpSpPr>
          <p:grpSpPr bwMode="auto">
            <a:xfrm>
              <a:off x="4495800" y="4495800"/>
              <a:ext cx="152400" cy="380206"/>
              <a:chOff x="3886200" y="4725194"/>
              <a:chExt cx="152400" cy="380206"/>
            </a:xfrm>
          </p:grpSpPr>
          <p:sp>
            <p:nvSpPr>
              <p:cNvPr id="86" name="Oval 85"/>
              <p:cNvSpPr>
                <a:spLocks noChangeArrowheads="1"/>
              </p:cNvSpPr>
              <p:nvPr/>
            </p:nvSpPr>
            <p:spPr bwMode="auto">
              <a:xfrm>
                <a:off x="3886200" y="4952310"/>
                <a:ext cx="152400" cy="1524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latin typeface="Gill Sans" charset="0"/>
                  <a:ea typeface="ヒラギノ角ゴ ProN W3" pitchFamily="-107" charset="-128"/>
                  <a:cs typeface="ヒラギノ角ゴ ProN W3" pitchFamily="-107" charset="-128"/>
                </a:endParaRPr>
              </a:p>
            </p:txBody>
          </p:sp>
          <p:cxnSp>
            <p:nvCxnSpPr>
              <p:cNvPr id="87" name="Straight Arrow Connector 86"/>
              <p:cNvCxnSpPr>
                <a:cxnSpLocks noChangeShapeType="1"/>
                <a:stCxn id="86" idx="0"/>
              </p:cNvCxnSpPr>
              <p:nvPr/>
            </p:nvCxnSpPr>
            <p:spPr bwMode="auto">
              <a:xfrm rot="5400000" flipH="1" flipV="1">
                <a:off x="3848049" y="4837958"/>
                <a:ext cx="228703" cy="3175"/>
              </a:xfrm>
              <a:prstGeom prst="straightConnector1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grpSp>
          <p:nvGrpSpPr>
            <p:cNvPr id="23" name="Group 93"/>
            <p:cNvGrpSpPr/>
            <p:nvPr/>
          </p:nvGrpSpPr>
          <p:grpSpPr>
            <a:xfrm>
              <a:off x="4876800" y="51054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1400000"/>
              </a:camera>
              <a:lightRig rig="threePt" dir="t"/>
            </a:scene3d>
          </p:grpSpPr>
          <p:sp>
            <p:nvSpPr>
              <p:cNvPr id="95" name="Oval 94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6" name="Straight Arrow Connector 95"/>
              <p:cNvCxnSpPr>
                <a:stCxn id="95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96"/>
            <p:cNvGrpSpPr>
              <a:grpSpLocks/>
            </p:cNvGrpSpPr>
            <p:nvPr/>
          </p:nvGrpSpPr>
          <p:grpSpPr bwMode="auto">
            <a:xfrm>
              <a:off x="4114800" y="5334794"/>
              <a:ext cx="152400" cy="380206"/>
              <a:chOff x="3886200" y="4725194"/>
              <a:chExt cx="152400" cy="380206"/>
            </a:xfrm>
          </p:grpSpPr>
          <p:sp>
            <p:nvSpPr>
              <p:cNvPr id="98" name="Oval 97"/>
              <p:cNvSpPr>
                <a:spLocks noChangeArrowheads="1"/>
              </p:cNvSpPr>
              <p:nvPr/>
            </p:nvSpPr>
            <p:spPr bwMode="auto">
              <a:xfrm>
                <a:off x="3886200" y="4953483"/>
                <a:ext cx="152400" cy="1524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latin typeface="Gill Sans" charset="0"/>
                  <a:ea typeface="ヒラギノ角ゴ ProN W3" pitchFamily="-107" charset="-128"/>
                  <a:cs typeface="ヒラギノ角ゴ ProN W3" pitchFamily="-107" charset="-128"/>
                </a:endParaRPr>
              </a:p>
            </p:txBody>
          </p:sp>
          <p:cxnSp>
            <p:nvCxnSpPr>
              <p:cNvPr id="99" name="Straight Arrow Connector 98"/>
              <p:cNvCxnSpPr>
                <a:cxnSpLocks noChangeShapeType="1"/>
                <a:stCxn id="98" idx="0"/>
              </p:cNvCxnSpPr>
              <p:nvPr/>
            </p:nvCxnSpPr>
            <p:spPr bwMode="auto">
              <a:xfrm rot="5400000" flipH="1" flipV="1">
                <a:off x="3848049" y="4837544"/>
                <a:ext cx="228703" cy="3175"/>
              </a:xfrm>
              <a:prstGeom prst="straightConnector1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grpSp>
          <p:nvGrpSpPr>
            <p:cNvPr id="25" name="Group 99"/>
            <p:cNvGrpSpPr/>
            <p:nvPr/>
          </p:nvGrpSpPr>
          <p:grpSpPr>
            <a:xfrm>
              <a:off x="4419600" y="58674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0800000"/>
              </a:camera>
              <a:lightRig rig="threePt" dir="t"/>
            </a:scene3d>
          </p:grpSpPr>
          <p:sp>
            <p:nvSpPr>
              <p:cNvPr id="101" name="Oval 100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2" name="Straight Arrow Connector 101"/>
              <p:cNvCxnSpPr>
                <a:stCxn id="101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102"/>
            <p:cNvGrpSpPr/>
            <p:nvPr/>
          </p:nvGrpSpPr>
          <p:grpSpPr>
            <a:xfrm>
              <a:off x="4724400" y="56388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2000000"/>
              </a:camera>
              <a:lightRig rig="threePt" dir="t"/>
            </a:scene3d>
          </p:grpSpPr>
          <p:sp>
            <p:nvSpPr>
              <p:cNvPr id="104" name="Oval 103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5" name="Straight Arrow Connector 104"/>
              <p:cNvCxnSpPr>
                <a:stCxn id="104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105"/>
            <p:cNvGrpSpPr/>
            <p:nvPr/>
          </p:nvGrpSpPr>
          <p:grpSpPr>
            <a:xfrm>
              <a:off x="5486400" y="54871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4700000"/>
              </a:camera>
              <a:lightRig rig="threePt" dir="t"/>
            </a:scene3d>
          </p:grpSpPr>
          <p:sp>
            <p:nvSpPr>
              <p:cNvPr id="107" name="Oval 106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8" name="Straight Arrow Connector 107"/>
              <p:cNvCxnSpPr>
                <a:stCxn id="107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108"/>
            <p:cNvGrpSpPr/>
            <p:nvPr/>
          </p:nvGrpSpPr>
          <p:grpSpPr>
            <a:xfrm>
              <a:off x="5181600" y="45720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8000000"/>
              </a:camera>
              <a:lightRig rig="threePt" dir="t"/>
            </a:scene3d>
          </p:grpSpPr>
          <p:sp>
            <p:nvSpPr>
              <p:cNvPr id="110" name="Oval 109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1" name="Straight Arrow Connector 110"/>
              <p:cNvCxnSpPr>
                <a:stCxn id="110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111"/>
            <p:cNvGrpSpPr/>
            <p:nvPr/>
          </p:nvGrpSpPr>
          <p:grpSpPr>
            <a:xfrm>
              <a:off x="5410200" y="49530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6500000"/>
              </a:camera>
              <a:lightRig rig="threePt" dir="t"/>
            </a:scene3d>
          </p:grpSpPr>
          <p:sp>
            <p:nvSpPr>
              <p:cNvPr id="113" name="Oval 112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4" name="Straight Arrow Connector 113"/>
              <p:cNvCxnSpPr>
                <a:stCxn id="113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124"/>
          <p:cNvGrpSpPr>
            <a:grpSpLocks/>
          </p:cNvGrpSpPr>
          <p:nvPr/>
        </p:nvGrpSpPr>
        <p:grpSpPr bwMode="auto">
          <a:xfrm>
            <a:off x="6248400" y="4572000"/>
            <a:ext cx="2819400" cy="1627188"/>
            <a:chOff x="6019800" y="4648994"/>
            <a:chExt cx="2819398" cy="1628359"/>
          </a:xfrm>
        </p:grpSpPr>
        <p:grpSp>
          <p:nvGrpSpPr>
            <p:cNvPr id="31" name="Group 87"/>
            <p:cNvGrpSpPr/>
            <p:nvPr/>
          </p:nvGrpSpPr>
          <p:grpSpPr>
            <a:xfrm>
              <a:off x="6400800" y="54864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5600000"/>
              </a:camera>
              <a:lightRig rig="threePt" dir="t"/>
            </a:scene3d>
          </p:grpSpPr>
          <p:sp>
            <p:nvSpPr>
              <p:cNvPr id="89" name="Oval 88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Arrow Connector 89"/>
              <p:cNvCxnSpPr>
                <a:stCxn id="89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52" name="Group 90"/>
            <p:cNvGrpSpPr/>
            <p:nvPr/>
          </p:nvGrpSpPr>
          <p:grpSpPr>
            <a:xfrm>
              <a:off x="6705600" y="47244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7100000"/>
              </a:camera>
              <a:lightRig rig="threePt" dir="t"/>
            </a:scene3d>
          </p:grpSpPr>
          <p:sp>
            <p:nvSpPr>
              <p:cNvPr id="92" name="Oval 91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3" name="Straight Arrow Connector 92"/>
              <p:cNvCxnSpPr>
                <a:stCxn id="92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53" name="Group 114"/>
            <p:cNvGrpSpPr/>
            <p:nvPr/>
          </p:nvGrpSpPr>
          <p:grpSpPr>
            <a:xfrm>
              <a:off x="6019800" y="46489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8000000"/>
              </a:camera>
              <a:lightRig rig="threePt" dir="t"/>
            </a:scene3d>
          </p:grpSpPr>
          <p:sp>
            <p:nvSpPr>
              <p:cNvPr id="116" name="Oval 115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7" name="Straight Arrow Connector 116"/>
              <p:cNvCxnSpPr>
                <a:stCxn id="116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55" name="Group 117"/>
            <p:cNvGrpSpPr/>
            <p:nvPr/>
          </p:nvGrpSpPr>
          <p:grpSpPr>
            <a:xfrm>
              <a:off x="6324600" y="50292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6200000"/>
              </a:camera>
              <a:lightRig rig="threePt" dir="t"/>
            </a:scene3d>
          </p:grpSpPr>
          <p:sp>
            <p:nvSpPr>
              <p:cNvPr id="119" name="Oval 118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0" name="Straight Arrow Connector 119"/>
              <p:cNvCxnSpPr>
                <a:stCxn id="119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64" name="TextBox 123"/>
            <p:cNvSpPr txBox="1">
              <a:spLocks noChangeArrowheads="1"/>
            </p:cNvSpPr>
            <p:nvPr/>
          </p:nvSpPr>
          <p:spPr bwMode="auto">
            <a:xfrm>
              <a:off x="6553200" y="4952525"/>
              <a:ext cx="2285998" cy="132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sz="2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outside the medium</a:t>
              </a:r>
            </a:p>
            <a:p>
              <a:pPr eaLnBrk="1" hangingPunct="1"/>
              <a:r>
                <a:rPr lang="en-US" sz="2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(below </a:t>
              </a:r>
              <a:r>
                <a:rPr lang="en-US" sz="2000" i="1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T</a:t>
              </a:r>
              <a:r>
                <a:rPr lang="en-US" sz="2000" baseline="-25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c</a:t>
              </a:r>
              <a:r>
                <a:rPr lang="en-US" sz="2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)</a:t>
              </a:r>
            </a:p>
            <a:p>
              <a:pPr eaLnBrk="1" hangingPunct="1"/>
              <a:r>
                <a:rPr lang="en-US" sz="2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hadronize and hadronic scattering</a:t>
              </a:r>
            </a:p>
          </p:txBody>
        </p:sp>
      </p:grpSp>
      <p:sp>
        <p:nvSpPr>
          <p:cNvPr id="21512" name="TextBox 9"/>
          <p:cNvSpPr txBox="1">
            <a:spLocks noChangeArrowheads="1"/>
          </p:cNvSpPr>
          <p:nvPr/>
        </p:nvSpPr>
        <p:spPr bwMode="auto">
          <a:xfrm>
            <a:off x="609600" y="4114800"/>
            <a:ext cx="25908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2000" i="1" dirty="0">
                <a:solidFill>
                  <a:srgbClr val="000090"/>
                </a:solidFill>
                <a:ea typeface="宋体" charset="0"/>
                <a:cs typeface="宋体" charset="0"/>
              </a:rPr>
              <a:t>D</a:t>
            </a:r>
            <a:r>
              <a:rPr lang="en-US" altLang="zh-CN" sz="2000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=5/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(</a:t>
            </a:r>
            <a:r>
              <a:rPr lang="en-US" altLang="zh-CN" sz="2000" i="1" dirty="0">
                <a:solidFill>
                  <a:srgbClr val="000090"/>
                </a:solidFill>
                <a:ea typeface="宋体" charset="0"/>
                <a:cs typeface="宋体" charset="0"/>
              </a:rPr>
              <a:t>2πT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), i.e., </a:t>
            </a:r>
            <a:r>
              <a:rPr lang="en-US" altLang="zh-CN" sz="2000" dirty="0" err="1">
                <a:solidFill>
                  <a:srgbClr val="000090"/>
                </a:solidFill>
                <a:ea typeface="宋体" charset="0"/>
                <a:cs typeface="宋体" charset="0"/>
              </a:rPr>
              <a:t>qhat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 around 3</a:t>
            </a:r>
            <a:r>
              <a:rPr lang="en-US" altLang="zh-CN" sz="2000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 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GeV</a:t>
            </a:r>
            <a:r>
              <a:rPr lang="en-US" altLang="zh-CN" sz="2000" baseline="30000" dirty="0">
                <a:solidFill>
                  <a:srgbClr val="000090"/>
                </a:solidFill>
                <a:ea typeface="宋体" charset="0"/>
                <a:cs typeface="宋体" charset="0"/>
              </a:rPr>
              <a:t>2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/</a:t>
            </a:r>
            <a:r>
              <a:rPr lang="en-US" altLang="zh-CN" sz="2000" dirty="0" err="1">
                <a:solidFill>
                  <a:srgbClr val="000090"/>
                </a:solidFill>
                <a:ea typeface="宋体" charset="0"/>
                <a:cs typeface="宋体" charset="0"/>
              </a:rPr>
              <a:t>fm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 at initial temperature (around 350~400 MeV)  </a:t>
            </a:r>
          </a:p>
        </p:txBody>
      </p:sp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891463" cy="1219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Charm Quark Evolution inside the QGP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0027595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ot-eloss_cD5-LHC-0-7d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68941" y="862436"/>
            <a:ext cx="4626864" cy="3575304"/>
          </a:xfrm>
          <a:prstGeom prst="rect">
            <a:avLst/>
          </a:prstGeom>
        </p:spPr>
      </p:pic>
      <p:pic>
        <p:nvPicPr>
          <p:cNvPr id="5" name="Picture 4" descr="plot-eloss_bD5-LHC-0-7d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17136" y="862436"/>
            <a:ext cx="4626864" cy="3575304"/>
          </a:xfrm>
          <a:prstGeom prst="rect">
            <a:avLst/>
          </a:prstGeom>
        </p:spPr>
      </p:pic>
      <p:sp>
        <p:nvSpPr>
          <p:cNvPr id="24580" name="Title 1"/>
          <p:cNvSpPr>
            <a:spLocks noGrp="1"/>
          </p:cNvSpPr>
          <p:nvPr>
            <p:ph type="title"/>
          </p:nvPr>
        </p:nvSpPr>
        <p:spPr>
          <a:xfrm>
            <a:off x="893763" y="103188"/>
            <a:ext cx="7358062" cy="111601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Heavy Quark Energy Loss</a:t>
            </a:r>
          </a:p>
        </p:txBody>
      </p:sp>
      <p:sp>
        <p:nvSpPr>
          <p:cNvPr id="24581" name="TextBox 6"/>
          <p:cNvSpPr txBox="1">
            <a:spLocks noChangeArrowheads="1"/>
          </p:cNvSpPr>
          <p:nvPr/>
        </p:nvSpPr>
        <p:spPr bwMode="auto">
          <a:xfrm>
            <a:off x="533400" y="4347311"/>
            <a:ext cx="80772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9750" indent="-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zh-CN" sz="260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Collisional energy loss dominates low energy region, while </a:t>
            </a:r>
            <a:r>
              <a:rPr lang="en-US" altLang="zh-CN" sz="2600" dirty="0" err="1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radiative</a:t>
            </a:r>
            <a:r>
              <a:rPr lang="en-US" altLang="zh-CN" sz="260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 dominates high energy region.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zh-CN" sz="260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Crossing point: </a:t>
            </a:r>
            <a:r>
              <a:rPr lang="en-US" altLang="zh-CN" sz="2600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7 </a:t>
            </a:r>
            <a:r>
              <a:rPr lang="en-US" altLang="zh-CN" sz="2600" dirty="0" err="1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GeV</a:t>
            </a:r>
            <a:r>
              <a:rPr lang="en-US" altLang="zh-CN" sz="260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for </a:t>
            </a:r>
            <a:r>
              <a:rPr lang="en-US" altLang="zh-CN" sz="2600" i="1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c</a:t>
            </a:r>
            <a:r>
              <a:rPr lang="en-US" altLang="zh-CN" sz="260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and </a:t>
            </a:r>
            <a:r>
              <a:rPr lang="en-US" altLang="zh-CN" sz="2600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18 </a:t>
            </a:r>
            <a:r>
              <a:rPr lang="en-US" altLang="zh-CN" sz="2600" dirty="0" err="1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GeV</a:t>
            </a:r>
            <a:r>
              <a:rPr lang="en-US" altLang="zh-CN" sz="260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for </a:t>
            </a:r>
            <a:r>
              <a:rPr lang="en-US" altLang="zh-CN" sz="2600" i="1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b </a:t>
            </a:r>
            <a:r>
              <a:rPr lang="en-US" altLang="zh-CN" sz="260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quark.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zh-CN" sz="260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Wingdings" charset="0"/>
              </a:rPr>
              <a:t> </a:t>
            </a:r>
            <a:r>
              <a:rPr lang="en-US" altLang="zh-CN" sz="260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Collisional energy loss alone may work well to describe previous RHIC data but is insufficient for LHC.</a:t>
            </a:r>
            <a:endParaRPr lang="zh-CN" altLang="en-US" sz="2600" dirty="0">
              <a:solidFill>
                <a:srgbClr val="FF0000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0367334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893763" y="80132"/>
            <a:ext cx="7358062" cy="11160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 err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Hadronization</a:t>
            </a:r>
            <a:endParaRPr lang="zh-CN" altLang="en-US" sz="3200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 bwMode="auto">
          <a:xfrm>
            <a:off x="457200" y="2608988"/>
            <a:ext cx="8228013" cy="1295400"/>
          </a:xfr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52000" indent="-252000" defTabSz="457200">
              <a:lnSpc>
                <a:spcPct val="90000"/>
              </a:lnSpc>
              <a:spcBef>
                <a:spcPts val="700"/>
              </a:spcBef>
              <a:buSzPct val="100000"/>
              <a:buFont typeface="Gill Sans" charset="0"/>
              <a:buChar char="•"/>
            </a:pPr>
            <a:r>
              <a:rPr lang="en-US" altLang="zh-CN" sz="2600" b="0" i="1" dirty="0">
                <a:solidFill>
                  <a:srgbClr val="168926"/>
                </a:solidFill>
                <a:ea typeface="宋体" charset="0"/>
                <a:cs typeface="宋体" charset="0"/>
                <a:sym typeface="Gill Sans" charset="0"/>
              </a:rPr>
              <a:t>f</a:t>
            </a:r>
            <a:r>
              <a:rPr lang="en-US" altLang="zh-CN" sz="2600" b="0" dirty="0">
                <a:solidFill>
                  <a:srgbClr val="168926"/>
                </a:solidFill>
                <a:ea typeface="宋体" charset="0"/>
                <a:cs typeface="宋体" charset="0"/>
                <a:sym typeface="Gill Sans" charset="0"/>
              </a:rPr>
              <a:t>(</a:t>
            </a:r>
            <a:r>
              <a:rPr lang="en-US" altLang="zh-CN" sz="2600" b="0" i="1" dirty="0" err="1">
                <a:solidFill>
                  <a:srgbClr val="168926"/>
                </a:solidFill>
                <a:ea typeface="宋体" charset="0"/>
                <a:cs typeface="宋体" charset="0"/>
                <a:sym typeface="Gill Sans" charset="0"/>
              </a:rPr>
              <a:t>x</a:t>
            </a:r>
            <a:r>
              <a:rPr lang="en-US" altLang="zh-CN" sz="2600" b="0" dirty="0" err="1">
                <a:solidFill>
                  <a:srgbClr val="168926"/>
                </a:solidFill>
                <a:ea typeface="宋体" charset="0"/>
                <a:cs typeface="宋体" charset="0"/>
                <a:sym typeface="Gill Sans" charset="0"/>
              </a:rPr>
              <a:t>,</a:t>
            </a:r>
            <a:r>
              <a:rPr lang="en-US" altLang="zh-CN" sz="2600" b="0" i="1" dirty="0" err="1">
                <a:solidFill>
                  <a:srgbClr val="168926"/>
                </a:solidFill>
                <a:ea typeface="宋体" charset="0"/>
                <a:cs typeface="宋体" charset="0"/>
                <a:sym typeface="Gill Sans" charset="0"/>
              </a:rPr>
              <a:t>p</a:t>
            </a:r>
            <a:r>
              <a:rPr lang="en-US" altLang="zh-CN" sz="2600" b="0" dirty="0">
                <a:solidFill>
                  <a:srgbClr val="168926"/>
                </a:solidFill>
                <a:ea typeface="宋体" charset="0"/>
                <a:cs typeface="宋体" charset="0"/>
                <a:sym typeface="Gill Sans" charset="0"/>
              </a:rPr>
              <a:t>): thermal distribution of soft hadrons</a:t>
            </a:r>
          </a:p>
          <a:p>
            <a:pPr marL="252000" indent="-252000" defTabSz="457200">
              <a:lnSpc>
                <a:spcPct val="90000"/>
              </a:lnSpc>
              <a:spcBef>
                <a:spcPts val="700"/>
              </a:spcBef>
              <a:buSzPct val="100000"/>
              <a:buFont typeface="Gill Sans" charset="0"/>
              <a:buChar char="•"/>
            </a:pPr>
            <a:r>
              <a:rPr lang="en-US" altLang="zh-CN" sz="2600" b="0" i="1" dirty="0" err="1">
                <a:ea typeface="宋体" charset="0"/>
                <a:cs typeface="宋体" charset="0"/>
                <a:sym typeface="Gill Sans" charset="0"/>
              </a:rPr>
              <a:t>σ</a:t>
            </a:r>
            <a:r>
              <a:rPr lang="en-US" altLang="zh-CN" sz="2600" b="0" dirty="0">
                <a:ea typeface="宋体" charset="0"/>
                <a:cs typeface="宋体" charset="0"/>
                <a:sym typeface="Gill Sans" charset="0"/>
              </a:rPr>
              <a:t>: </a:t>
            </a:r>
            <a:r>
              <a:rPr lang="en-US" altLang="zh-CN" sz="2600" b="0" dirty="0" err="1">
                <a:ea typeface="宋体" charset="0"/>
                <a:cs typeface="宋体" charset="0"/>
                <a:sym typeface="Gill Sans" charset="0"/>
              </a:rPr>
              <a:t>hypersurface</a:t>
            </a:r>
            <a:r>
              <a:rPr lang="en-US" altLang="zh-CN" sz="2600" b="0" dirty="0">
                <a:ea typeface="宋体" charset="0"/>
                <a:cs typeface="宋体" charset="0"/>
                <a:sym typeface="Gill Sans" charset="0"/>
              </a:rPr>
              <a:t> of freeze-out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 bwMode="auto">
          <a:xfrm>
            <a:off x="609600" y="3467836"/>
            <a:ext cx="7358063" cy="1116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  <a:sym typeface="Chalkboard" charset="0"/>
              </a:rPr>
              <a:t>HQ: Fragmentation + Recombination</a:t>
            </a:r>
            <a:endParaRPr lang="zh-CN" altLang="en-US" sz="2800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  <a:sym typeface="Chalkboard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 bwMode="auto">
          <a:xfrm>
            <a:off x="609600" y="842132"/>
            <a:ext cx="7358063" cy="1116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5717" tIns="35717" rIns="35717" bIns="35717" anchor="ctr"/>
          <a:lstStyle/>
          <a:p>
            <a:pPr>
              <a:defRPr/>
            </a:pPr>
            <a:r>
              <a:rPr lang="en-US" altLang="zh-CN" sz="2800" b="1" kern="0" dirty="0">
                <a:solidFill>
                  <a:srgbClr val="3366FF"/>
                </a:solidFill>
                <a:latin typeface="Calibri" pitchFamily="-100" charset="0"/>
                <a:ea typeface="宋体" pitchFamily="-100" charset="-122"/>
                <a:cs typeface="宋体" pitchFamily="-100" charset="-122"/>
                <a:sym typeface="Chalkboard" pitchFamily="-100" charset="0"/>
              </a:rPr>
              <a:t>QGP: Cooper-Frye Freeze-out (OSU </a:t>
            </a:r>
            <a:r>
              <a:rPr lang="en-US" altLang="zh-CN" sz="2800" b="1" kern="0" dirty="0" err="1">
                <a:solidFill>
                  <a:srgbClr val="3366FF"/>
                </a:solidFill>
                <a:latin typeface="Calibri" pitchFamily="-100" charset="0"/>
                <a:ea typeface="宋体" pitchFamily="-100" charset="-122"/>
                <a:cs typeface="宋体" pitchFamily="-100" charset="-122"/>
                <a:sym typeface="Chalkboard" pitchFamily="-100" charset="0"/>
              </a:rPr>
              <a:t>iSS</a:t>
            </a:r>
            <a:r>
              <a:rPr lang="en-US" altLang="zh-CN" sz="2800" b="1" kern="0" dirty="0" smtClean="0">
                <a:solidFill>
                  <a:srgbClr val="3366FF"/>
                </a:solidFill>
                <a:latin typeface="Calibri" pitchFamily="-100" charset="0"/>
                <a:ea typeface="宋体" pitchFamily="-100" charset="-122"/>
                <a:cs typeface="宋体" pitchFamily="-100" charset="-122"/>
                <a:sym typeface="Chalkboard" pitchFamily="-100" charset="0"/>
              </a:rPr>
              <a:t>)</a:t>
            </a:r>
            <a:endParaRPr lang="en-US" altLang="zh-CN" sz="2800" b="1" kern="0" dirty="0">
              <a:solidFill>
                <a:srgbClr val="3366FF"/>
              </a:solidFill>
              <a:latin typeface="Calibri" pitchFamily="-100" charset="0"/>
              <a:ea typeface="宋体" pitchFamily="-100" charset="-122"/>
              <a:cs typeface="宋体" pitchFamily="-100" charset="-122"/>
              <a:sym typeface="Chalkboard" pitchFamily="-100" charset="0"/>
            </a:endParaRPr>
          </a:p>
        </p:txBody>
      </p:sp>
      <p:pic>
        <p:nvPicPr>
          <p:cNvPr id="25606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80345"/>
            <a:ext cx="33686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内容占位符 2"/>
          <p:cNvSpPr txBox="1">
            <a:spLocks/>
          </p:cNvSpPr>
          <p:nvPr/>
        </p:nvSpPr>
        <p:spPr bwMode="auto">
          <a:xfrm>
            <a:off x="533400" y="4371912"/>
            <a:ext cx="8228013" cy="2057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4291" tIns="32146" rIns="64291" bIns="32146"/>
          <a:lstStyle>
            <a:lvl1pPr marL="623888" indent="-40163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marL="252000" indent="-252000" eaLnBrk="1" hangingPunct="1">
              <a:lnSpc>
                <a:spcPct val="90000"/>
              </a:lnSpc>
              <a:spcBef>
                <a:spcPts val="700"/>
              </a:spcBef>
              <a:buSzPct val="100000"/>
              <a:buFont typeface="Gill Sans" charset="0"/>
              <a:buChar char="•"/>
            </a:pPr>
            <a:r>
              <a:rPr lang="en-US" altLang="zh-CN" sz="260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Most high momentum heavy quarks fragment into heavy mesons: </a:t>
            </a:r>
            <a:r>
              <a:rPr lang="en-US" altLang="zh-CN" sz="260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use PYTHIA 6.4</a:t>
            </a:r>
          </a:p>
          <a:p>
            <a:pPr marL="252000" indent="-252000" eaLnBrk="1" hangingPunct="1">
              <a:lnSpc>
                <a:spcPct val="90000"/>
              </a:lnSpc>
              <a:spcBef>
                <a:spcPts val="700"/>
              </a:spcBef>
              <a:buSzPct val="100000"/>
              <a:buFont typeface="Gill Sans" charset="0"/>
              <a:buChar char="•"/>
            </a:pPr>
            <a:r>
              <a:rPr lang="en-US" altLang="zh-CN" sz="260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Most low momentum heavy quarks </a:t>
            </a:r>
            <a:r>
              <a:rPr lang="en-US" altLang="zh-CN" sz="2600" dirty="0" err="1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hadronize</a:t>
            </a:r>
            <a:r>
              <a:rPr lang="en-US" altLang="zh-CN" sz="2600" dirty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 to heavy mesons via recombination (coalescence) mechanism: </a:t>
            </a:r>
            <a:r>
              <a:rPr lang="en-US" altLang="zh-CN" sz="260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use the instantaneous coalescence model (Oh, 2009)</a:t>
            </a:r>
            <a:endParaRPr lang="en-US" altLang="zh-CN" sz="2600" dirty="0">
              <a:solidFill>
                <a:srgbClr val="FF0000"/>
              </a:solidFill>
              <a:latin typeface="Gill Sans" charset="0"/>
              <a:ea typeface="宋体" charset="0"/>
              <a:cs typeface="宋体" charset="0"/>
              <a:sym typeface="Gill Sans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666712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892175" y="0"/>
            <a:ext cx="7358062" cy="126841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The Instantaneous Coalescence Model</a:t>
            </a:r>
            <a:endParaRPr lang="zh-CN" altLang="en-US" sz="3200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pic>
        <p:nvPicPr>
          <p:cNvPr id="26627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77588"/>
            <a:ext cx="675163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" y="2615788"/>
            <a:ext cx="4953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8"/>
          <p:cNvSpPr txBox="1">
            <a:spLocks noChangeArrowheads="1"/>
          </p:cNvSpPr>
          <p:nvPr/>
        </p:nvSpPr>
        <p:spPr bwMode="auto">
          <a:xfrm>
            <a:off x="1524000" y="2703101"/>
            <a:ext cx="5060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8000"/>
                </a:solidFill>
              </a:rPr>
              <a:t>Distribution of the </a:t>
            </a:r>
            <a:r>
              <a:rPr lang="en-US" altLang="zh-CN" i="1" dirty="0" err="1">
                <a:solidFill>
                  <a:srgbClr val="008000"/>
                </a:solidFill>
              </a:rPr>
              <a:t>i</a:t>
            </a:r>
            <a:r>
              <a:rPr lang="en-US" altLang="zh-CN" i="1" dirty="0">
                <a:solidFill>
                  <a:srgbClr val="008000"/>
                </a:solidFill>
              </a:rPr>
              <a:t> </a:t>
            </a:r>
            <a:r>
              <a:rPr lang="en-US" altLang="zh-CN" baseline="30000" dirty="0" err="1">
                <a:solidFill>
                  <a:srgbClr val="008000"/>
                </a:solidFill>
              </a:rPr>
              <a:t>th</a:t>
            </a:r>
            <a:r>
              <a:rPr lang="en-US" altLang="zh-CN" dirty="0">
                <a:solidFill>
                  <a:srgbClr val="008000"/>
                </a:solidFill>
              </a:rPr>
              <a:t> kind of particle</a:t>
            </a:r>
          </a:p>
        </p:txBody>
      </p:sp>
      <p:sp>
        <p:nvSpPr>
          <p:cNvPr id="26630" name="TextBox 10"/>
          <p:cNvSpPr txBox="1">
            <a:spLocks noChangeArrowheads="1"/>
          </p:cNvSpPr>
          <p:nvPr/>
        </p:nvSpPr>
        <p:spPr bwMode="auto">
          <a:xfrm>
            <a:off x="533400" y="1102901"/>
            <a:ext cx="4283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FF0000"/>
                </a:solidFill>
              </a:rPr>
              <a:t>Two-particle recombination:</a:t>
            </a:r>
          </a:p>
        </p:txBody>
      </p:sp>
      <p:sp>
        <p:nvSpPr>
          <p:cNvPr id="26631" name="TextBox 11"/>
          <p:cNvSpPr txBox="1">
            <a:spLocks noChangeArrowheads="1"/>
          </p:cNvSpPr>
          <p:nvPr/>
        </p:nvSpPr>
        <p:spPr bwMode="auto">
          <a:xfrm>
            <a:off x="685800" y="3241263"/>
            <a:ext cx="81565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8000"/>
                </a:solidFill>
              </a:rPr>
              <a:t>Light </a:t>
            </a:r>
            <a:r>
              <a:rPr lang="en-US" altLang="zh-CN" dirty="0" err="1" smtClean="0">
                <a:solidFill>
                  <a:srgbClr val="008000"/>
                </a:solidFill>
              </a:rPr>
              <a:t>parton</a:t>
            </a:r>
            <a:r>
              <a:rPr lang="en-US" altLang="zh-CN" dirty="0" smtClean="0">
                <a:solidFill>
                  <a:srgbClr val="008000"/>
                </a:solidFill>
              </a:rPr>
              <a:t>: </a:t>
            </a:r>
            <a:r>
              <a:rPr lang="en-US" altLang="zh-CN" dirty="0">
                <a:solidFill>
                  <a:srgbClr val="008000"/>
                </a:solidFill>
              </a:rPr>
              <a:t>thermal in the </a:t>
            </a:r>
            <a:r>
              <a:rPr lang="en-US" altLang="zh-CN" dirty="0" err="1">
                <a:solidFill>
                  <a:srgbClr val="008000"/>
                </a:solidFill>
              </a:rPr>
              <a:t>l.r.f</a:t>
            </a:r>
            <a:r>
              <a:rPr lang="en-US" altLang="zh-CN" dirty="0">
                <a:solidFill>
                  <a:srgbClr val="008000"/>
                </a:solidFill>
              </a:rPr>
              <a:t> of the hydro cell</a:t>
            </a:r>
          </a:p>
          <a:p>
            <a:pPr eaLnBrk="1" hangingPunct="1"/>
            <a:r>
              <a:rPr lang="en-US" altLang="zh-CN" dirty="0">
                <a:solidFill>
                  <a:srgbClr val="008000"/>
                </a:solidFill>
              </a:rPr>
              <a:t>Heavy quark: the distribution at </a:t>
            </a:r>
            <a:r>
              <a:rPr lang="en-US" altLang="zh-CN" i="1" dirty="0" err="1">
                <a:solidFill>
                  <a:srgbClr val="008000"/>
                </a:solidFill>
              </a:rPr>
              <a:t>T</a:t>
            </a:r>
            <a:r>
              <a:rPr lang="en-US" altLang="zh-CN" baseline="-25000" dirty="0" err="1">
                <a:solidFill>
                  <a:srgbClr val="008000"/>
                </a:solidFill>
              </a:rPr>
              <a:t>c</a:t>
            </a:r>
            <a:r>
              <a:rPr lang="en-US" altLang="zh-CN" dirty="0">
                <a:solidFill>
                  <a:srgbClr val="008000"/>
                </a:solidFill>
              </a:rPr>
              <a:t> after </a:t>
            </a:r>
            <a:r>
              <a:rPr lang="en-US" altLang="zh-CN" dirty="0" err="1">
                <a:solidFill>
                  <a:srgbClr val="008000"/>
                </a:solidFill>
              </a:rPr>
              <a:t>Langevin</a:t>
            </a:r>
            <a:r>
              <a:rPr lang="en-US" altLang="zh-CN" dirty="0">
                <a:solidFill>
                  <a:srgbClr val="008000"/>
                </a:solidFill>
              </a:rPr>
              <a:t> evolution</a:t>
            </a:r>
          </a:p>
        </p:txBody>
      </p:sp>
      <p:pic>
        <p:nvPicPr>
          <p:cNvPr id="26632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31863"/>
            <a:ext cx="122713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TextBox 14"/>
          <p:cNvSpPr txBox="1">
            <a:spLocks noChangeArrowheads="1"/>
          </p:cNvSpPr>
          <p:nvPr/>
        </p:nvSpPr>
        <p:spPr bwMode="auto">
          <a:xfrm>
            <a:off x="2286000" y="4155663"/>
            <a:ext cx="5453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0090"/>
                </a:solidFill>
              </a:rPr>
              <a:t>Probability for two particles to combine</a:t>
            </a:r>
          </a:p>
        </p:txBody>
      </p:sp>
      <p:pic>
        <p:nvPicPr>
          <p:cNvPr id="26635" name="Picture 1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2175" y="5801901"/>
            <a:ext cx="32226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5459001"/>
            <a:ext cx="129540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7" name="TextBox 20"/>
          <p:cNvSpPr txBox="1">
            <a:spLocks noChangeArrowheads="1"/>
          </p:cNvSpPr>
          <p:nvPr/>
        </p:nvSpPr>
        <p:spPr bwMode="auto">
          <a:xfrm>
            <a:off x="5105400" y="5333588"/>
            <a:ext cx="35814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2200">
                <a:solidFill>
                  <a:srgbClr val="FF0000"/>
                </a:solidFill>
              </a:rPr>
              <a:t>Variables on the R.H.S. are defined in the c.m. frame of the two-particle system. </a:t>
            </a:r>
          </a:p>
        </p:txBody>
      </p:sp>
      <p:sp>
        <p:nvSpPr>
          <p:cNvPr id="26638" name="Right Arrow 21"/>
          <p:cNvSpPr>
            <a:spLocks noChangeArrowheads="1"/>
          </p:cNvSpPr>
          <p:nvPr/>
        </p:nvSpPr>
        <p:spPr bwMode="auto">
          <a:xfrm>
            <a:off x="4267200" y="5603463"/>
            <a:ext cx="6858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366FF"/>
          </a:solidFill>
          <a:ln w="254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altLang="zh-CN" sz="4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4667324"/>
            <a:ext cx="6004560" cy="63246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150699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76343" y="3376613"/>
            <a:ext cx="8439057" cy="3341687"/>
            <a:chOff x="475581" y="3515868"/>
            <a:chExt cx="8439819" cy="3342132"/>
          </a:xfrm>
        </p:grpSpPr>
        <p:pic>
          <p:nvPicPr>
            <p:cNvPr id="20486" name="Picture 8" descr="HFSpectra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475581" y="3515868"/>
              <a:ext cx="4324926" cy="3342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7" name="TextBox 5"/>
            <p:cNvSpPr txBox="1">
              <a:spLocks noChangeArrowheads="1"/>
            </p:cNvSpPr>
            <p:nvPr/>
          </p:nvSpPr>
          <p:spPr bwMode="auto">
            <a:xfrm>
              <a:off x="4724400" y="4451446"/>
              <a:ext cx="4191000" cy="1962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ts val="900"/>
                </a:spcBef>
              </a:pPr>
              <a:r>
                <a:rPr lang="en-US" altLang="zh-CN" sz="2200" dirty="0">
                  <a:solidFill>
                    <a:srgbClr val="168926"/>
                  </a:solidFill>
                </a:rPr>
                <a:t>Fragmentation dominates </a:t>
              </a:r>
              <a:r>
                <a:rPr lang="en-US" altLang="zh-CN" sz="2200" i="1" dirty="0">
                  <a:solidFill>
                    <a:srgbClr val="168926"/>
                  </a:solidFill>
                </a:rPr>
                <a:t>D</a:t>
              </a:r>
              <a:r>
                <a:rPr lang="en-US" altLang="zh-CN" sz="2200" dirty="0">
                  <a:solidFill>
                    <a:srgbClr val="168926"/>
                  </a:solidFill>
                </a:rPr>
                <a:t> meson production at high </a:t>
              </a:r>
              <a:r>
                <a:rPr lang="en-US" altLang="zh-CN" sz="2200" i="1" dirty="0" err="1">
                  <a:solidFill>
                    <a:srgbClr val="168926"/>
                  </a:solidFill>
                </a:rPr>
                <a:t>p</a:t>
              </a:r>
              <a:r>
                <a:rPr lang="en-US" altLang="zh-CN" sz="2200" baseline="-25000" dirty="0" err="1">
                  <a:solidFill>
                    <a:srgbClr val="168926"/>
                  </a:solidFill>
                </a:rPr>
                <a:t>T</a:t>
              </a:r>
              <a:r>
                <a:rPr lang="en-US" altLang="zh-CN" sz="2200" dirty="0">
                  <a:solidFill>
                    <a:srgbClr val="168926"/>
                  </a:solidFill>
                </a:rPr>
                <a:t>.</a:t>
              </a:r>
            </a:p>
            <a:p>
              <a:pPr>
                <a:spcBef>
                  <a:spcPts val="900"/>
                </a:spcBef>
              </a:pPr>
              <a:r>
                <a:rPr lang="en-US" altLang="zh-CN" sz="2200" dirty="0">
                  <a:solidFill>
                    <a:srgbClr val="000090"/>
                  </a:solidFill>
                </a:rPr>
                <a:t>Recombination significantly enhances the </a:t>
              </a:r>
              <a:r>
                <a:rPr lang="en-US" altLang="zh-CN" sz="2200" i="1" dirty="0">
                  <a:solidFill>
                    <a:srgbClr val="000090"/>
                  </a:solidFill>
                </a:rPr>
                <a:t>D</a:t>
              </a:r>
              <a:r>
                <a:rPr lang="en-US" altLang="zh-CN" sz="2200" dirty="0">
                  <a:solidFill>
                    <a:srgbClr val="000090"/>
                  </a:solidFill>
                </a:rPr>
                <a:t> meson spectrum at intermediate </a:t>
              </a:r>
              <a:r>
                <a:rPr lang="en-US" altLang="zh-CN" sz="2200" i="1" dirty="0" err="1">
                  <a:solidFill>
                    <a:srgbClr val="000090"/>
                  </a:solidFill>
                </a:rPr>
                <a:t>p</a:t>
              </a:r>
              <a:r>
                <a:rPr lang="en-US" altLang="zh-CN" sz="2200" baseline="-25000" dirty="0" err="1">
                  <a:solidFill>
                    <a:srgbClr val="000090"/>
                  </a:solidFill>
                </a:rPr>
                <a:t>T</a:t>
              </a:r>
              <a:r>
                <a:rPr lang="en-US" altLang="zh-CN" sz="2200" dirty="0">
                  <a:solidFill>
                    <a:srgbClr val="000090"/>
                  </a:solidFill>
                </a:rPr>
                <a:t>. </a:t>
              </a:r>
            </a:p>
          </p:txBody>
        </p:sp>
      </p:grpSp>
      <p:pic>
        <p:nvPicPr>
          <p:cNvPr id="20483" name="Picture 6" descr="Pco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7200" y="533472"/>
            <a:ext cx="4324350" cy="334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4724400" y="1066800"/>
            <a:ext cx="4191000" cy="303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ts val="900"/>
              </a:spcBef>
            </a:pPr>
            <a:r>
              <a:rPr lang="en-US" altLang="zh-CN" sz="2200" dirty="0">
                <a:solidFill>
                  <a:srgbClr val="168926"/>
                </a:solidFill>
              </a:rPr>
              <a:t>Use </a:t>
            </a:r>
            <a:r>
              <a:rPr lang="en-US" altLang="zh-CN" sz="2200" i="1" dirty="0" err="1">
                <a:solidFill>
                  <a:srgbClr val="168926"/>
                </a:solidFill>
              </a:rPr>
              <a:t>f</a:t>
            </a:r>
            <a:r>
              <a:rPr lang="en-US" altLang="zh-CN" sz="2200" i="1" dirty="0">
                <a:solidFill>
                  <a:srgbClr val="168926"/>
                </a:solidFill>
              </a:rPr>
              <a:t> </a:t>
            </a:r>
            <a:r>
              <a:rPr lang="en-US" altLang="zh-CN" sz="2200" baseline="30000" dirty="0">
                <a:solidFill>
                  <a:srgbClr val="168926"/>
                </a:solidFill>
              </a:rPr>
              <a:t>W</a:t>
            </a:r>
            <a:r>
              <a:rPr lang="en-US" altLang="zh-CN" sz="2200" dirty="0">
                <a:solidFill>
                  <a:srgbClr val="168926"/>
                </a:solidFill>
              </a:rPr>
              <a:t> to calculate </a:t>
            </a:r>
            <a:r>
              <a:rPr lang="en-US" altLang="zh-CN" sz="2200" i="1" dirty="0" err="1">
                <a:solidFill>
                  <a:srgbClr val="168926"/>
                </a:solidFill>
              </a:rPr>
              <a:t>P</a:t>
            </a:r>
            <a:r>
              <a:rPr lang="en-US" altLang="zh-CN" sz="2200" baseline="-25000" dirty="0" err="1">
                <a:solidFill>
                  <a:srgbClr val="168926"/>
                </a:solidFill>
              </a:rPr>
              <a:t>coal.</a:t>
            </a:r>
            <a:r>
              <a:rPr lang="en-US" altLang="zh-CN" sz="2200" dirty="0" err="1">
                <a:solidFill>
                  <a:srgbClr val="168926"/>
                </a:solidFill>
              </a:rPr>
              <a:t>(</a:t>
            </a:r>
            <a:r>
              <a:rPr lang="en-US" altLang="zh-CN" sz="2200" i="1" dirty="0" err="1">
                <a:solidFill>
                  <a:srgbClr val="168926"/>
                </a:solidFill>
              </a:rPr>
              <a:t>p</a:t>
            </a:r>
            <a:r>
              <a:rPr lang="en-US" altLang="zh-CN" sz="2200" baseline="-25000" dirty="0" err="1">
                <a:solidFill>
                  <a:srgbClr val="168926"/>
                </a:solidFill>
              </a:rPr>
              <a:t>HQ</a:t>
            </a:r>
            <a:r>
              <a:rPr lang="en-US" altLang="zh-CN" sz="2200" dirty="0">
                <a:solidFill>
                  <a:srgbClr val="168926"/>
                </a:solidFill>
              </a:rPr>
              <a:t>) for all </a:t>
            </a:r>
            <a:r>
              <a:rPr lang="en-US" altLang="zh-CN" sz="2200" dirty="0" smtClean="0">
                <a:solidFill>
                  <a:srgbClr val="168926"/>
                </a:solidFill>
              </a:rPr>
              <a:t>channels (</a:t>
            </a:r>
            <a:r>
              <a:rPr lang="en-US" altLang="zh-CN" sz="2200" i="1" dirty="0" smtClean="0">
                <a:solidFill>
                  <a:srgbClr val="168926"/>
                </a:solidFill>
              </a:rPr>
              <a:t>D</a:t>
            </a:r>
            <a:r>
              <a:rPr lang="en-US" altLang="zh-CN" sz="2200" dirty="0">
                <a:solidFill>
                  <a:srgbClr val="168926"/>
                </a:solidFill>
              </a:rPr>
              <a:t>/</a:t>
            </a:r>
            <a:r>
              <a:rPr lang="en-US" altLang="zh-CN" sz="2200" i="1" dirty="0">
                <a:solidFill>
                  <a:srgbClr val="168926"/>
                </a:solidFill>
              </a:rPr>
              <a:t>B </a:t>
            </a:r>
            <a:r>
              <a:rPr lang="en-US" altLang="zh-CN" sz="2200" i="1" dirty="0" err="1">
                <a:solidFill>
                  <a:srgbClr val="168926"/>
                </a:solidFill>
              </a:rPr>
              <a:t>Λ</a:t>
            </a:r>
            <a:r>
              <a:rPr lang="en-US" altLang="zh-CN" sz="2200" i="1" dirty="0">
                <a:solidFill>
                  <a:srgbClr val="168926"/>
                </a:solidFill>
              </a:rPr>
              <a:t> </a:t>
            </a:r>
            <a:r>
              <a:rPr lang="en-US" altLang="zh-CN" sz="2200" i="1" dirty="0" err="1">
                <a:solidFill>
                  <a:srgbClr val="168926"/>
                </a:solidFill>
              </a:rPr>
              <a:t>Σ</a:t>
            </a:r>
            <a:r>
              <a:rPr lang="en-US" altLang="zh-CN" sz="2200" i="1" dirty="0">
                <a:solidFill>
                  <a:srgbClr val="168926"/>
                </a:solidFill>
              </a:rPr>
              <a:t> </a:t>
            </a:r>
            <a:r>
              <a:rPr lang="en-US" altLang="zh-CN" sz="2200" i="1" dirty="0" err="1">
                <a:solidFill>
                  <a:srgbClr val="168926"/>
                </a:solidFill>
              </a:rPr>
              <a:t>Ξ</a:t>
            </a:r>
            <a:r>
              <a:rPr lang="en-US" altLang="zh-CN" sz="2200" i="1" dirty="0">
                <a:solidFill>
                  <a:srgbClr val="168926"/>
                </a:solidFill>
              </a:rPr>
              <a:t> </a:t>
            </a:r>
            <a:r>
              <a:rPr lang="en-US" altLang="zh-CN" sz="2200" i="1" dirty="0" err="1" smtClean="0">
                <a:solidFill>
                  <a:srgbClr val="168926"/>
                </a:solidFill>
              </a:rPr>
              <a:t>Ω</a:t>
            </a:r>
            <a:r>
              <a:rPr lang="en-US" altLang="zh-CN" sz="2200" dirty="0" smtClean="0">
                <a:solidFill>
                  <a:srgbClr val="168926"/>
                </a:solidFill>
              </a:rPr>
              <a:t>) and </a:t>
            </a:r>
            <a:r>
              <a:rPr lang="en-US" altLang="zh-CN" sz="2200" i="1" dirty="0" err="1" smtClean="0">
                <a:solidFill>
                  <a:srgbClr val="008000"/>
                </a:solidFill>
              </a:rPr>
              <a:t>v</a:t>
            </a:r>
            <a:r>
              <a:rPr lang="en-US" altLang="zh-CN" sz="2200" baseline="-25000" dirty="0" err="1" smtClean="0">
                <a:solidFill>
                  <a:srgbClr val="008000"/>
                </a:solidFill>
              </a:rPr>
              <a:t>cell</a:t>
            </a:r>
            <a:endParaRPr lang="en-US" altLang="zh-CN" sz="2200" i="1" dirty="0" smtClean="0">
              <a:solidFill>
                <a:srgbClr val="008000"/>
              </a:solidFill>
            </a:endParaRPr>
          </a:p>
          <a:p>
            <a:pPr>
              <a:spcBef>
                <a:spcPts val="900"/>
              </a:spcBef>
            </a:pPr>
            <a:r>
              <a:rPr lang="en-US" altLang="zh-CN" sz="2200" dirty="0">
                <a:solidFill>
                  <a:srgbClr val="FF0000"/>
                </a:solidFill>
              </a:rPr>
              <a:t>Normalization: </a:t>
            </a:r>
            <a:r>
              <a:rPr lang="en-US" altLang="zh-CN" sz="2200" i="1" dirty="0" err="1">
                <a:solidFill>
                  <a:srgbClr val="FF0000"/>
                </a:solidFill>
              </a:rPr>
              <a:t>P</a:t>
            </a:r>
            <a:r>
              <a:rPr lang="en-US" altLang="zh-CN" sz="2200" baseline="-25000" dirty="0" err="1">
                <a:solidFill>
                  <a:srgbClr val="FF0000"/>
                </a:solidFill>
              </a:rPr>
              <a:t>coal.</a:t>
            </a:r>
            <a:r>
              <a:rPr lang="en-US" altLang="zh-CN" sz="2200" dirty="0" err="1">
                <a:solidFill>
                  <a:srgbClr val="FF0000"/>
                </a:solidFill>
              </a:rPr>
              <a:t>(</a:t>
            </a:r>
            <a:r>
              <a:rPr lang="en-US" altLang="zh-CN" sz="2200" i="1" dirty="0" err="1">
                <a:solidFill>
                  <a:srgbClr val="FF0000"/>
                </a:solidFill>
              </a:rPr>
              <a:t>p</a:t>
            </a:r>
            <a:r>
              <a:rPr lang="en-US" altLang="zh-CN" sz="2200" baseline="-25000" dirty="0" err="1">
                <a:solidFill>
                  <a:srgbClr val="FF0000"/>
                </a:solidFill>
              </a:rPr>
              <a:t>HQ</a:t>
            </a:r>
            <a:r>
              <a:rPr lang="en-US" altLang="zh-CN" sz="2200" dirty="0">
                <a:solidFill>
                  <a:srgbClr val="FF0000"/>
                </a:solidFill>
              </a:rPr>
              <a:t>=0) =</a:t>
            </a:r>
            <a:r>
              <a:rPr lang="en-US" altLang="zh-CN" sz="2200" dirty="0" smtClean="0">
                <a:solidFill>
                  <a:srgbClr val="FF0000"/>
                </a:solidFill>
              </a:rPr>
              <a:t>1 at </a:t>
            </a:r>
            <a:r>
              <a:rPr lang="en-US" altLang="zh-CN" sz="2200" i="1" dirty="0" err="1" smtClean="0">
                <a:solidFill>
                  <a:srgbClr val="FF0000"/>
                </a:solidFill>
              </a:rPr>
              <a:t>T</a:t>
            </a:r>
            <a:r>
              <a:rPr lang="en-US" altLang="zh-CN" sz="2200" baseline="-25000" dirty="0" err="1" smtClean="0">
                <a:solidFill>
                  <a:srgbClr val="FF0000"/>
                </a:solidFill>
              </a:rPr>
              <a:t>c</a:t>
            </a:r>
            <a:r>
              <a:rPr lang="en-US" altLang="zh-CN" sz="2200" dirty="0" smtClean="0">
                <a:solidFill>
                  <a:srgbClr val="FF0000"/>
                </a:solidFill>
              </a:rPr>
              <a:t> = 165 </a:t>
            </a:r>
            <a:r>
              <a:rPr lang="en-US" altLang="zh-CN" sz="2200" dirty="0" err="1" smtClean="0">
                <a:solidFill>
                  <a:srgbClr val="FF0000"/>
                </a:solidFill>
              </a:rPr>
              <a:t>MeV</a:t>
            </a:r>
            <a:r>
              <a:rPr lang="en-US" altLang="zh-CN" sz="2200" dirty="0" smtClean="0">
                <a:solidFill>
                  <a:srgbClr val="FF0000"/>
                </a:solidFill>
              </a:rPr>
              <a:t> and </a:t>
            </a:r>
            <a:r>
              <a:rPr lang="en-US" altLang="zh-CN" sz="2200" i="1" dirty="0" err="1" smtClean="0">
                <a:solidFill>
                  <a:srgbClr val="FF0000"/>
                </a:solidFill>
              </a:rPr>
              <a:t>v</a:t>
            </a:r>
            <a:r>
              <a:rPr lang="en-US" altLang="zh-CN" sz="2200" baseline="-25000" dirty="0" err="1" smtClean="0">
                <a:solidFill>
                  <a:srgbClr val="FF0000"/>
                </a:solidFill>
              </a:rPr>
              <a:t>cell</a:t>
            </a:r>
            <a:r>
              <a:rPr lang="en-US" altLang="zh-CN" sz="2200" dirty="0" smtClean="0">
                <a:solidFill>
                  <a:srgbClr val="FF0000"/>
                </a:solidFill>
              </a:rPr>
              <a:t> = 0</a:t>
            </a:r>
          </a:p>
          <a:p>
            <a:pPr>
              <a:spcBef>
                <a:spcPts val="900"/>
              </a:spcBef>
            </a:pPr>
            <a:r>
              <a:rPr lang="en-US" altLang="zh-CN" sz="2200" dirty="0">
                <a:solidFill>
                  <a:srgbClr val="000090"/>
                </a:solidFill>
              </a:rPr>
              <a:t>Use Monte-Carlo to determine the hadronization channel of each HQ: </a:t>
            </a:r>
            <a:r>
              <a:rPr lang="en-US" altLang="zh-CN" sz="2200" dirty="0" err="1">
                <a:solidFill>
                  <a:srgbClr val="000090"/>
                </a:solidFill>
              </a:rPr>
              <a:t>frag</a:t>
            </a:r>
            <a:r>
              <a:rPr lang="en-US" altLang="zh-CN" sz="2200" dirty="0">
                <a:solidFill>
                  <a:srgbClr val="000090"/>
                </a:solidFill>
              </a:rPr>
              <a:t>. or </a:t>
            </a:r>
            <a:r>
              <a:rPr lang="en-US" altLang="zh-CN" sz="2200" dirty="0" err="1">
                <a:solidFill>
                  <a:srgbClr val="000090"/>
                </a:solidFill>
              </a:rPr>
              <a:t>recomb</a:t>
            </a:r>
            <a:r>
              <a:rPr lang="en-US" altLang="zh-CN" sz="2200" dirty="0">
                <a:solidFill>
                  <a:srgbClr val="000090"/>
                </a:solidFill>
              </a:rPr>
              <a:t>.? </a:t>
            </a:r>
            <a:r>
              <a:rPr lang="en-US" altLang="zh-CN" sz="2200" dirty="0" err="1">
                <a:solidFill>
                  <a:srgbClr val="000090"/>
                </a:solidFill>
              </a:rPr>
              <a:t>recomb</a:t>
            </a:r>
            <a:r>
              <a:rPr lang="en-US" altLang="zh-CN" sz="2200" dirty="0">
                <a:solidFill>
                  <a:srgbClr val="000090"/>
                </a:solidFill>
              </a:rPr>
              <a:t>. to </a:t>
            </a:r>
            <a:r>
              <a:rPr lang="en-US" altLang="zh-CN" sz="2200" i="1" dirty="0">
                <a:solidFill>
                  <a:srgbClr val="000090"/>
                </a:solidFill>
              </a:rPr>
              <a:t>D</a:t>
            </a:r>
            <a:r>
              <a:rPr lang="en-US" altLang="zh-CN" sz="2200" dirty="0">
                <a:solidFill>
                  <a:srgbClr val="000090"/>
                </a:solidFill>
              </a:rPr>
              <a:t>/</a:t>
            </a:r>
            <a:r>
              <a:rPr lang="en-US" altLang="zh-CN" sz="2200" i="1" dirty="0">
                <a:solidFill>
                  <a:srgbClr val="000090"/>
                </a:solidFill>
              </a:rPr>
              <a:t>B </a:t>
            </a:r>
            <a:r>
              <a:rPr lang="en-US" altLang="zh-CN" sz="2200" dirty="0">
                <a:solidFill>
                  <a:srgbClr val="000090"/>
                </a:solidFill>
              </a:rPr>
              <a:t>or a baryon?</a:t>
            </a:r>
          </a:p>
        </p:txBody>
      </p:sp>
      <p:sp>
        <p:nvSpPr>
          <p:cNvPr id="20485" name="标题 1"/>
          <p:cNvSpPr txBox="1">
            <a:spLocks/>
          </p:cNvSpPr>
          <p:nvPr/>
        </p:nvSpPr>
        <p:spPr bwMode="auto">
          <a:xfrm>
            <a:off x="893763" y="0"/>
            <a:ext cx="7358062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5717" tIns="35717" rIns="35717" bIns="35717"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600" b="1">
                <a:solidFill>
                  <a:srgbClr val="3366FF"/>
                </a:solidFill>
                <a:latin typeface="Calibri" pitchFamily="-103" charset="0"/>
                <a:ea typeface="宋体" pitchFamily="-103" charset="-122"/>
                <a:cs typeface="宋体" pitchFamily="-103" charset="-122"/>
                <a:sym typeface="Chalkboard" pitchFamily="-103" charset="0"/>
              </a:rPr>
              <a:t>The Hybrid Coal. + Frag. Model</a:t>
            </a:r>
            <a:endParaRPr lang="zh-CN" altLang="en-US" sz="3600">
              <a:solidFill>
                <a:srgbClr val="3366FF"/>
              </a:solidFill>
              <a:latin typeface="Calibri" pitchFamily="-103" charset="0"/>
              <a:ea typeface="宋体" pitchFamily="-103" charset="-122"/>
              <a:cs typeface="宋体" pitchFamily="-103" charset="-122"/>
              <a:sym typeface="Chalkboard" pitchFamily="-103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893763" y="103188"/>
            <a:ext cx="7358062" cy="1039812"/>
          </a:xfrm>
          <a:noFill/>
        </p:spPr>
        <p:txBody>
          <a:bodyPr>
            <a:normAutofit/>
          </a:bodyPr>
          <a:lstStyle/>
          <a:p>
            <a:r>
              <a:rPr lang="en-US" altLang="zh-CN" sz="3200" b="1" dirty="0" err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Hadronic</a:t>
            </a:r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Interactions</a:t>
            </a:r>
            <a:endParaRPr lang="zh-CN" altLang="en-US" sz="3200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914400" y="1143000"/>
            <a:ext cx="7467600" cy="990600"/>
            <a:chOff x="762000" y="1524000"/>
            <a:chExt cx="7467600" cy="990600"/>
          </a:xfrm>
        </p:grpSpPr>
        <p:sp>
          <p:nvSpPr>
            <p:cNvPr id="29702" name="TextBox 6"/>
            <p:cNvSpPr txBox="1">
              <a:spLocks noChangeArrowheads="1"/>
            </p:cNvSpPr>
            <p:nvPr/>
          </p:nvSpPr>
          <p:spPr bwMode="auto">
            <a:xfrm>
              <a:off x="762000" y="1524000"/>
              <a:ext cx="3394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8000"/>
                  </a:solidFill>
                </a:rPr>
                <a:t>Soft hadrons from QGP</a:t>
              </a:r>
            </a:p>
          </p:txBody>
        </p:sp>
        <p:sp>
          <p:nvSpPr>
            <p:cNvPr id="29703" name="TextBox 8"/>
            <p:cNvSpPr txBox="1">
              <a:spLocks noChangeArrowheads="1"/>
            </p:cNvSpPr>
            <p:nvPr/>
          </p:nvSpPr>
          <p:spPr bwMode="auto">
            <a:xfrm>
              <a:off x="762000" y="2052935"/>
              <a:ext cx="5105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90"/>
                  </a:solidFill>
                </a:rPr>
                <a:t>Heavy mesons from heavy quarks </a:t>
              </a:r>
            </a:p>
          </p:txBody>
        </p:sp>
        <p:sp>
          <p:nvSpPr>
            <p:cNvPr id="29704" name="Right Brace 9"/>
            <p:cNvSpPr>
              <a:spLocks/>
            </p:cNvSpPr>
            <p:nvPr/>
          </p:nvSpPr>
          <p:spPr bwMode="auto">
            <a:xfrm>
              <a:off x="5715000" y="1600200"/>
              <a:ext cx="457200" cy="838200"/>
            </a:xfrm>
            <a:prstGeom prst="rightBrace">
              <a:avLst>
                <a:gd name="adj1" fmla="val 8335"/>
                <a:gd name="adj2" fmla="val 50000"/>
              </a:avLst>
            </a:prstGeom>
            <a:noFill/>
            <a:ln w="7620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29705" name="TextBox 10"/>
            <p:cNvSpPr txBox="1">
              <a:spLocks noChangeArrowheads="1"/>
            </p:cNvSpPr>
            <p:nvPr/>
          </p:nvSpPr>
          <p:spPr bwMode="auto">
            <a:xfrm>
              <a:off x="6629400" y="1752600"/>
              <a:ext cx="1600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FF0000"/>
                  </a:solidFill>
                </a:rPr>
                <a:t>UrQMD</a:t>
              </a:r>
            </a:p>
          </p:txBody>
        </p:sp>
      </p:grpSp>
      <p:pic>
        <p:nvPicPr>
          <p:cNvPr id="29700" name="Picture 13" descr="s-3ff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41538"/>
            <a:ext cx="3525838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90600" y="2755900"/>
            <a:ext cx="38100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Charm Meson Scattering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Cross Sections:</a:t>
            </a:r>
          </a:p>
          <a:p>
            <a:pPr>
              <a:defRPr/>
            </a:pPr>
            <a:r>
              <a:rPr lang="en-US" sz="2400" dirty="0">
                <a:solidFill>
                  <a:schemeClr val="accent4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(Lin and </a:t>
            </a:r>
            <a:r>
              <a:rPr lang="en-US" sz="2400" dirty="0" err="1">
                <a:solidFill>
                  <a:schemeClr val="accent4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Ko</a:t>
            </a:r>
            <a:r>
              <a:rPr lang="en-US" sz="2400" dirty="0">
                <a:solidFill>
                  <a:schemeClr val="accent4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, 2001)</a:t>
            </a:r>
          </a:p>
          <a:p>
            <a:pPr>
              <a:defRPr/>
            </a:pPr>
            <a:endParaRPr lang="en-US" sz="2400" dirty="0">
              <a:solidFill>
                <a:srgbClr val="008000"/>
              </a:solidFill>
              <a:latin typeface="Arial" pitchFamily="-100" charset="0"/>
              <a:ea typeface="ヒラギノ角ゴ ProN W3" pitchFamily="-100" charset="-128"/>
              <a:cs typeface="ヒラギノ角ゴ ProN W3" pitchFamily="-100" charset="-128"/>
            </a:endParaRPr>
          </a:p>
          <a:p>
            <a:pPr>
              <a:defRPr/>
            </a:pPr>
            <a:r>
              <a:rPr lang="en-US" sz="2400" dirty="0">
                <a:solidFill>
                  <a:srgbClr val="00800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Consider scatterings with </a:t>
            </a:r>
            <a:r>
              <a:rPr lang="en-US" sz="2400" i="1" dirty="0" err="1">
                <a:solidFill>
                  <a:srgbClr val="00800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π</a:t>
            </a:r>
            <a:r>
              <a:rPr lang="en-US" sz="2400" i="1" dirty="0">
                <a:solidFill>
                  <a:srgbClr val="00800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 </a:t>
            </a:r>
            <a:r>
              <a:rPr lang="en-US" sz="2400" dirty="0">
                <a:solidFill>
                  <a:srgbClr val="00800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and </a:t>
            </a:r>
            <a:r>
              <a:rPr lang="en-US" sz="2400" i="1" dirty="0" err="1">
                <a:solidFill>
                  <a:srgbClr val="00800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ρ</a:t>
            </a:r>
            <a:r>
              <a:rPr lang="en-US" sz="2400" dirty="0">
                <a:solidFill>
                  <a:srgbClr val="00800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 mesons</a:t>
            </a:r>
          </a:p>
          <a:p>
            <a:pPr>
              <a:defRPr/>
            </a:pPr>
            <a:endParaRPr lang="en-US" sz="2400" dirty="0">
              <a:latin typeface="Arial" pitchFamily="-100" charset="0"/>
              <a:ea typeface="ヒラギノ角ゴ ProN W3" pitchFamily="-100" charset="-128"/>
              <a:cs typeface="ヒラギノ角ゴ ProN W3" pitchFamily="-100" charset="-128"/>
            </a:endParaRPr>
          </a:p>
          <a:p>
            <a:pPr>
              <a:defRPr/>
            </a:pPr>
            <a:r>
              <a:rPr lang="en-US" sz="2400" dirty="0" err="1">
                <a:solidFill>
                  <a:srgbClr val="00009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Λ</a:t>
            </a:r>
            <a:r>
              <a:rPr lang="en-US" sz="2400" dirty="0">
                <a:solidFill>
                  <a:srgbClr val="000090"/>
                </a:solidFill>
                <a:latin typeface="Arial" pitchFamily="-100" charset="0"/>
                <a:ea typeface="ヒラギノ角ゴ ProN W3" pitchFamily="-100" charset="-128"/>
                <a:cs typeface="ヒラギノ角ゴ ProN W3" pitchFamily="-100" charset="-128"/>
              </a:rPr>
              <a:t>: cutoff parameter in hadron form factors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71527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ot-eloss-RAA_DD5-LHC-0-7d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383803" y="416999"/>
            <a:ext cx="6537960" cy="5052060"/>
          </a:xfrm>
          <a:prstGeom prst="rect">
            <a:avLst/>
          </a:prstGeom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>
          <a:xfrm>
            <a:off x="893763" y="88919"/>
            <a:ext cx="7358062" cy="103981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b="1" i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R</a:t>
            </a:r>
            <a:r>
              <a:rPr lang="en-US" altLang="zh-CN" b="1" baseline="-25000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AA</a:t>
            </a:r>
            <a:r>
              <a:rPr lang="en-US" altLang="zh-CN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of LHC </a:t>
            </a:r>
            <a:r>
              <a:rPr lang="en-US" altLang="zh-CN" b="1" i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D</a:t>
            </a:r>
            <a:r>
              <a:rPr lang="en-US" altLang="zh-CN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meson</a:t>
            </a:r>
          </a:p>
        </p:txBody>
      </p:sp>
      <p:sp>
        <p:nvSpPr>
          <p:cNvPr id="31748" name="TextBox 6"/>
          <p:cNvSpPr txBox="1">
            <a:spLocks noChangeArrowheads="1"/>
          </p:cNvSpPr>
          <p:nvPr/>
        </p:nvSpPr>
        <p:spPr bwMode="auto">
          <a:xfrm>
            <a:off x="457200" y="5214993"/>
            <a:ext cx="84582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zh-CN" sz="260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Collisional dominates low </a:t>
            </a:r>
            <a:r>
              <a:rPr lang="en-US" altLang="zh-CN" sz="2600" i="1" dirty="0" err="1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p</a:t>
            </a:r>
            <a:r>
              <a:rPr lang="en-US" altLang="zh-CN" sz="2600" baseline="-25000" dirty="0" err="1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T</a:t>
            </a:r>
            <a:r>
              <a:rPr lang="en-US" altLang="zh-CN" sz="260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, radiative dominates high </a:t>
            </a:r>
            <a:r>
              <a:rPr lang="en-US" altLang="zh-CN" sz="2600" i="1" dirty="0" err="1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p</a:t>
            </a:r>
            <a:r>
              <a:rPr lang="en-US" altLang="zh-CN" sz="2600" baseline="-25000" dirty="0" err="1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T</a:t>
            </a:r>
            <a:r>
              <a:rPr lang="en-US" altLang="zh-CN" sz="2600" dirty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.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zh-CN" sz="260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The combination of the two mechanisms provides a good description of experimental data.</a:t>
            </a:r>
            <a:endParaRPr lang="zh-CN" altLang="en-US" sz="2600" dirty="0">
              <a:solidFill>
                <a:srgbClr val="FF0000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4418699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lot-RAA_DD5-RHIC-0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37" y="1061455"/>
            <a:ext cx="4727448" cy="36530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04" y="385261"/>
            <a:ext cx="8229600" cy="948325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zh-CN" i="1" dirty="0" smtClean="0">
                <a:latin typeface="Calibri" charset="0"/>
                <a:ea typeface="宋体" charset="0"/>
                <a:cs typeface="宋体" charset="0"/>
              </a:rPr>
              <a:t>R</a:t>
            </a:r>
            <a:r>
              <a:rPr lang="en-US" altLang="zh-CN" baseline="-25000" dirty="0" smtClean="0">
                <a:latin typeface="Calibri" charset="0"/>
                <a:ea typeface="宋体" charset="0"/>
                <a:cs typeface="宋体" charset="0"/>
              </a:rPr>
              <a:t>AA</a:t>
            </a:r>
            <a:r>
              <a:rPr lang="en-US" altLang="zh-CN" dirty="0" smtClean="0">
                <a:latin typeface="Calibri" charset="0"/>
                <a:ea typeface="宋体" charset="0"/>
                <a:cs typeface="宋体" charset="0"/>
              </a:rPr>
              <a:t> and </a:t>
            </a:r>
            <a:r>
              <a:rPr lang="en-US" altLang="zh-CN" i="1" dirty="0" smtClean="0">
                <a:latin typeface="Calibri" charset="0"/>
                <a:ea typeface="宋体" charset="0"/>
                <a:cs typeface="宋体" charset="0"/>
              </a:rPr>
              <a:t>v</a:t>
            </a:r>
            <a:r>
              <a:rPr lang="en-US" altLang="zh-CN" baseline="-25000" dirty="0" smtClean="0">
                <a:latin typeface="Calibri" charset="0"/>
                <a:ea typeface="宋体" charset="0"/>
                <a:cs typeface="宋体" charset="0"/>
              </a:rPr>
              <a:t>2 </a:t>
            </a:r>
            <a:r>
              <a:rPr lang="en-US" altLang="zh-CN" dirty="0" smtClean="0">
                <a:latin typeface="Calibri" charset="0"/>
                <a:ea typeface="宋体" charset="0"/>
                <a:cs typeface="宋体" charset="0"/>
              </a:rPr>
              <a:t> of </a:t>
            </a:r>
            <a:r>
              <a:rPr lang="en-US" altLang="zh-CN" i="1" dirty="0" smtClean="0">
                <a:latin typeface="Calibri" charset="0"/>
                <a:ea typeface="宋体" charset="0"/>
                <a:cs typeface="宋体" charset="0"/>
              </a:rPr>
              <a:t>D</a:t>
            </a:r>
            <a:r>
              <a:rPr lang="en-US" altLang="zh-CN" dirty="0" smtClean="0">
                <a:latin typeface="Calibri" charset="0"/>
                <a:ea typeface="宋体" charset="0"/>
                <a:cs typeface="宋体" charset="0"/>
              </a:rPr>
              <a:t> mesons</a:t>
            </a:r>
            <a:endParaRPr lang="en-US" altLang="zh-CN" dirty="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3263" y="4636759"/>
            <a:ext cx="4019837" cy="1659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eaLnBrk="1" hangingPunct="1">
              <a:spcBef>
                <a:spcPts val="700"/>
              </a:spcBef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168926"/>
                </a:solidFill>
                <a:ea typeface="宋体" charset="0"/>
                <a:cs typeface="宋体" charset="0"/>
              </a:rPr>
              <a:t>Shadowing effect reduce </a:t>
            </a:r>
            <a:r>
              <a:rPr lang="en-US" altLang="zh-CN" sz="2400" i="1" dirty="0" smtClean="0">
                <a:solidFill>
                  <a:srgbClr val="168926"/>
                </a:solidFill>
                <a:ea typeface="宋体" charset="0"/>
                <a:cs typeface="宋体" charset="0"/>
              </a:rPr>
              <a:t>R</a:t>
            </a:r>
            <a:r>
              <a:rPr lang="en-US" altLang="zh-CN" sz="2400" baseline="-25000" dirty="0" smtClean="0">
                <a:solidFill>
                  <a:srgbClr val="168926"/>
                </a:solidFill>
                <a:ea typeface="宋体" charset="0"/>
                <a:cs typeface="宋体" charset="0"/>
              </a:rPr>
              <a:t>AA</a:t>
            </a:r>
            <a:r>
              <a:rPr lang="en-US" altLang="zh-CN" sz="2400" dirty="0" smtClean="0">
                <a:solidFill>
                  <a:srgbClr val="168926"/>
                </a:solidFill>
                <a:ea typeface="宋体" charset="0"/>
                <a:cs typeface="宋体" charset="0"/>
              </a:rPr>
              <a:t> significantly at low </a:t>
            </a:r>
            <a:r>
              <a:rPr lang="en-US" altLang="zh-CN" sz="2400" i="1" dirty="0" err="1" smtClean="0">
                <a:solidFill>
                  <a:srgbClr val="168926"/>
                </a:solidFill>
                <a:ea typeface="宋体" charset="0"/>
                <a:cs typeface="宋体" charset="0"/>
              </a:rPr>
              <a:t>p</a:t>
            </a:r>
            <a:r>
              <a:rPr lang="en-US" altLang="zh-CN" sz="2400" baseline="-25000" dirty="0" err="1" smtClean="0">
                <a:solidFill>
                  <a:srgbClr val="168926"/>
                </a:solidFill>
                <a:ea typeface="宋体" charset="0"/>
                <a:cs typeface="宋体" charset="0"/>
              </a:rPr>
              <a:t>T</a:t>
            </a:r>
            <a:r>
              <a:rPr lang="en-US" altLang="zh-CN" sz="2400" dirty="0" smtClean="0">
                <a:solidFill>
                  <a:srgbClr val="168926"/>
                </a:solidFill>
                <a:ea typeface="宋体" charset="0"/>
                <a:cs typeface="宋体" charset="0"/>
              </a:rPr>
              <a:t>.</a:t>
            </a:r>
          </a:p>
          <a:p>
            <a:pPr marL="252000" indent="-252000" eaLnBrk="1" hangingPunct="1">
              <a:spcBef>
                <a:spcPts val="700"/>
              </a:spcBef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Recombination mechanism raise </a:t>
            </a:r>
            <a:r>
              <a:rPr lang="en-US" altLang="zh-CN" sz="2400" i="1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R</a:t>
            </a:r>
            <a:r>
              <a:rPr lang="en-US" altLang="zh-CN" sz="2400" baseline="-25000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AA </a:t>
            </a:r>
            <a:r>
              <a:rPr lang="en-US" altLang="zh-CN" sz="2400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at medium </a:t>
            </a:r>
            <a:r>
              <a:rPr lang="en-US" altLang="zh-CN" sz="2400" i="1" dirty="0" err="1" smtClean="0">
                <a:solidFill>
                  <a:srgbClr val="000090"/>
                </a:solidFill>
                <a:ea typeface="宋体" charset="0"/>
                <a:cs typeface="宋体" charset="0"/>
              </a:rPr>
              <a:t>p</a:t>
            </a:r>
            <a:r>
              <a:rPr lang="en-US" altLang="zh-CN" sz="2400" baseline="-25000" dirty="0" err="1" smtClean="0">
                <a:solidFill>
                  <a:srgbClr val="000090"/>
                </a:solidFill>
                <a:ea typeface="宋体" charset="0"/>
                <a:cs typeface="宋体" charset="0"/>
              </a:rPr>
              <a:t>T</a:t>
            </a:r>
            <a:r>
              <a:rPr lang="en-US" altLang="zh-CN" sz="2400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.</a:t>
            </a:r>
            <a:endParaRPr lang="zh-CN" altLang="en-US" sz="2400" dirty="0" smtClean="0">
              <a:solidFill>
                <a:srgbClr val="000090"/>
              </a:solidFill>
              <a:ea typeface="宋体" charset="0"/>
              <a:cs typeface="宋体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443326" y="1048755"/>
            <a:ext cx="4727448" cy="5208464"/>
            <a:chOff x="4443326" y="1048755"/>
            <a:chExt cx="4727448" cy="5208464"/>
          </a:xfrm>
        </p:grpSpPr>
        <p:pic>
          <p:nvPicPr>
            <p:cNvPr id="4" name="Picture 3" descr="plot-v2_RHIC-20-4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3326" y="1048755"/>
              <a:ext cx="4727448" cy="365302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4537400" y="4687559"/>
              <a:ext cx="449230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52000" indent="-252000" eaLnBrk="1" hangingPunct="1">
                <a:buFont typeface="Arial"/>
                <a:buChar char="•"/>
              </a:pPr>
              <a:r>
                <a:rPr lang="en-US" altLang="zh-CN" sz="2400" dirty="0" smtClean="0">
                  <a:solidFill>
                    <a:srgbClr val="FF0000"/>
                  </a:solidFill>
                  <a:ea typeface="宋体" charset="0"/>
                  <a:cs typeface="宋体" charset="0"/>
                </a:rPr>
                <a:t>Coalescence provides larger </a:t>
              </a:r>
              <a:r>
                <a:rPr lang="en-US" altLang="zh-CN" sz="2400" i="1" dirty="0" smtClean="0">
                  <a:solidFill>
                    <a:srgbClr val="FF0000"/>
                  </a:solidFill>
                  <a:ea typeface="宋体" charset="0"/>
                  <a:cs typeface="宋体" charset="0"/>
                </a:rPr>
                <a:t>v</a:t>
              </a:r>
              <a:r>
                <a:rPr lang="en-US" altLang="zh-CN" sz="2400" baseline="-25000" dirty="0" smtClean="0">
                  <a:solidFill>
                    <a:srgbClr val="FF0000"/>
                  </a:solidFill>
                  <a:ea typeface="宋体" charset="0"/>
                  <a:cs typeface="宋体" charset="0"/>
                </a:rPr>
                <a:t>2</a:t>
              </a:r>
              <a:r>
                <a:rPr lang="en-US" altLang="zh-CN" sz="2400" dirty="0" smtClean="0">
                  <a:solidFill>
                    <a:srgbClr val="FF0000"/>
                  </a:solidFill>
                  <a:ea typeface="宋体" charset="0"/>
                  <a:cs typeface="宋体" charset="0"/>
                </a:rPr>
                <a:t> than fragmentation since it adds the </a:t>
              </a:r>
              <a:r>
                <a:rPr lang="en-US" altLang="zh-CN" sz="2400" i="1" dirty="0" err="1" smtClean="0">
                  <a:solidFill>
                    <a:srgbClr val="FF0000"/>
                  </a:solidFill>
                  <a:ea typeface="宋体" charset="0"/>
                  <a:cs typeface="宋体" charset="0"/>
                </a:rPr>
                <a:t>p</a:t>
              </a:r>
              <a:r>
                <a:rPr lang="en-US" altLang="zh-CN" sz="2400" dirty="0" smtClean="0">
                  <a:solidFill>
                    <a:srgbClr val="FF0000"/>
                  </a:solidFill>
                  <a:ea typeface="宋体" charset="0"/>
                  <a:cs typeface="宋体" charset="0"/>
                </a:rPr>
                <a:t>-space anisotropy of light partons to heavy quarks. </a:t>
              </a:r>
              <a:endParaRPr lang="zh-CN" altLang="en-US" sz="2400" dirty="0">
                <a:solidFill>
                  <a:srgbClr val="FF0000"/>
                </a:solidFill>
                <a:ea typeface="宋体" charset="0"/>
                <a:cs typeface="宋体" charset="0"/>
              </a:endParaRPr>
            </a:p>
          </p:txBody>
        </p:sp>
      </p:grp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0291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941494" y="886159"/>
            <a:ext cx="5532120" cy="4274820"/>
          </a:xfrm>
          <a:prstGeom prst="rect">
            <a:avLst/>
          </a:prstGeom>
        </p:spPr>
      </p:pic>
      <p:sp>
        <p:nvSpPr>
          <p:cNvPr id="32772" name="TextBox 6"/>
          <p:cNvSpPr txBox="1">
            <a:spLocks noChangeArrowheads="1"/>
          </p:cNvSpPr>
          <p:nvPr/>
        </p:nvSpPr>
        <p:spPr bwMode="auto">
          <a:xfrm>
            <a:off x="727814" y="5099679"/>
            <a:ext cx="84911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8775" indent="-35877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Good description of </a:t>
            </a:r>
            <a:r>
              <a:rPr lang="en-US" altLang="zh-CN" i="1" dirty="0" err="1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N</a:t>
            </a:r>
            <a:r>
              <a:rPr lang="en-US" altLang="zh-CN" baseline="-25000" dirty="0" err="1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part</a:t>
            </a: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dependence of the </a:t>
            </a:r>
            <a:r>
              <a:rPr lang="en-US" altLang="zh-CN" i="1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D</a:t>
            </a: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meson </a:t>
            </a:r>
            <a:r>
              <a:rPr lang="en-US" altLang="zh-CN" i="1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R</a:t>
            </a:r>
            <a:r>
              <a:rPr lang="en-US" altLang="zh-CN" baseline="-25000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AA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With the same transport coefficient for </a:t>
            </a:r>
            <a:r>
              <a:rPr lang="en-US" altLang="zh-CN" i="1" dirty="0" err="1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c</a:t>
            </a:r>
            <a:r>
              <a:rPr lang="en-US" altLang="zh-CN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 and </a:t>
            </a:r>
            <a:r>
              <a:rPr lang="en-US" altLang="zh-CN" i="1" dirty="0" err="1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b</a:t>
            </a:r>
            <a:r>
              <a:rPr lang="en-US" altLang="zh-CN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 quarks, reasonable description of the non-prompt </a:t>
            </a:r>
            <a:r>
              <a:rPr lang="en-US" altLang="zh-CN" i="1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J/ψ R</a:t>
            </a:r>
            <a:r>
              <a:rPr lang="en-US" altLang="zh-CN" baseline="-25000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AA</a:t>
            </a:r>
            <a:endParaRPr lang="en-US" altLang="zh-CN" dirty="0" smtClean="0">
              <a:solidFill>
                <a:srgbClr val="168926"/>
              </a:solidFill>
              <a:latin typeface="Calibri" charset="0"/>
              <a:ea typeface="宋体" charset="0"/>
              <a:cs typeface="宋体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Mass hierarchy of heavy quark energy loss:</a:t>
            </a:r>
            <a:r>
              <a: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 </a:t>
            </a:r>
            <a:r>
              <a:rPr lang="en-US" altLang="zh-CN" i="1" dirty="0" err="1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ΔE</a:t>
            </a:r>
            <a:r>
              <a:rPr lang="en-US" altLang="zh-CN" i="1" baseline="-25000" dirty="0" err="1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c</a:t>
            </a:r>
            <a:r>
              <a: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&gt; </a:t>
            </a:r>
            <a:r>
              <a:rPr lang="en-US" altLang="zh-CN" i="1" dirty="0" err="1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ΔE</a:t>
            </a:r>
            <a:r>
              <a:rPr lang="en-US" altLang="zh-CN" i="1" baseline="-25000" dirty="0" err="1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b</a:t>
            </a:r>
            <a:r>
              <a: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  <a:sym typeface="Gill Sans" charset="0"/>
              </a:rPr>
              <a:t> </a:t>
            </a:r>
            <a:endParaRPr lang="zh-CN" altLang="en-US" dirty="0">
              <a:solidFill>
                <a:srgbClr val="FF0000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893763" y="88919"/>
            <a:ext cx="735806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R</a:t>
            </a:r>
            <a:r>
              <a:rPr kumimoji="0" lang="en-US" altLang="zh-CN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AA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 of </a:t>
            </a:r>
            <a:r>
              <a:rPr kumimoji="0" lang="en-US" altLang="zh-CN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D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, </a:t>
            </a:r>
            <a:r>
              <a:rPr kumimoji="0" lang="en-US" altLang="zh-CN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B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 mesons</a:t>
            </a:r>
            <a:r>
              <a:rPr kumimoji="0" lang="en-US" altLang="zh-CN" sz="3200" b="1" i="0" u="none" strike="noStrike" kern="1200" cap="none" spc="0" normalizeH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 and non-</a:t>
            </a:r>
            <a:r>
              <a:rPr kumimoji="0" lang="en-US" altLang="zh-CN" sz="3200" b="1" u="none" strike="noStrike" kern="1200" cap="none" spc="0" normalizeH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prompt</a:t>
            </a:r>
            <a:r>
              <a:rPr kumimoji="0" lang="en-US" altLang="zh-CN" sz="3200" b="1" i="1" u="none" strike="noStrike" kern="1200" cap="none" spc="0" normalizeH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 J</a:t>
            </a:r>
            <a:r>
              <a:rPr kumimoji="0" lang="en-US" altLang="zh-CN" sz="3200" b="1" u="none" strike="noStrike" kern="1200" cap="none" spc="0" normalizeH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/</a:t>
            </a:r>
            <a:r>
              <a:rPr kumimoji="0" lang="en-US" altLang="zh-CN" sz="3200" b="1" i="1" u="none" strike="noStrike" kern="1200" cap="none" spc="0" normalizeH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</a:rPr>
              <a:t>ψ</a:t>
            </a:r>
            <a:endParaRPr kumimoji="0" lang="en-US" altLang="zh-CN" sz="3200" b="1" i="1" u="none" strike="noStrike" kern="120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4053243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-784626" y="1022879"/>
            <a:ext cx="6809256" cy="52616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485702" y="859548"/>
            <a:ext cx="4727448" cy="3653028"/>
          </a:xfrm>
          <a:prstGeom prst="rect">
            <a:avLst/>
          </a:prstGeom>
        </p:spPr>
      </p:pic>
      <p:sp>
        <p:nvSpPr>
          <p:cNvPr id="37892" name="Title 1"/>
          <p:cNvSpPr>
            <a:spLocks noGrp="1"/>
          </p:cNvSpPr>
          <p:nvPr>
            <p:ph type="title"/>
          </p:nvPr>
        </p:nvSpPr>
        <p:spPr>
          <a:xfrm>
            <a:off x="871538" y="304800"/>
            <a:ext cx="7358062" cy="1066800"/>
          </a:xfrm>
        </p:spPr>
        <p:txBody>
          <a:bodyPr/>
          <a:lstStyle/>
          <a:p>
            <a:pPr eaLnBrk="1" hangingPunct="1"/>
            <a:r>
              <a:rPr lang="en-US" altLang="zh-CN" sz="3600" b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More</a:t>
            </a:r>
            <a:r>
              <a:rPr lang="en-US" altLang="zh-CN" sz="3600" b="1" i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R</a:t>
            </a:r>
            <a:r>
              <a:rPr lang="en-US" altLang="zh-CN" sz="3600" b="1" baseline="-2500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AA</a:t>
            </a:r>
            <a:r>
              <a:rPr lang="en-US" altLang="zh-CN" sz="3600" b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results for RHIC</a:t>
            </a:r>
          </a:p>
        </p:txBody>
      </p:sp>
      <p:sp>
        <p:nvSpPr>
          <p:cNvPr id="37893" name="TextBox 6"/>
          <p:cNvSpPr txBox="1">
            <a:spLocks noChangeArrowheads="1"/>
          </p:cNvSpPr>
          <p:nvPr/>
        </p:nvSpPr>
        <p:spPr bwMode="auto">
          <a:xfrm>
            <a:off x="4945344" y="4482285"/>
            <a:ext cx="37338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2600" dirty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Centrality and participant number dependence are also consistent with RHIC observations.</a:t>
            </a:r>
            <a:endParaRPr lang="zh-CN" altLang="en-US" sz="2600" dirty="0">
              <a:solidFill>
                <a:srgbClr val="FF0000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2826207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893763" y="549412"/>
            <a:ext cx="7358062" cy="11922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From Single</a:t>
            </a:r>
            <a:r>
              <a:rPr lang="en-US" altLang="zh-CN" sz="3600" b="1" dirty="0" smtClean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Particle </a:t>
            </a:r>
            <a:r>
              <a:rPr lang="en-US" altLang="zh-CN" sz="3600" dirty="0" smtClean="0">
                <a:latin typeface="Calibri" charset="0"/>
                <a:ea typeface="宋体" charset="0"/>
                <a:cs typeface="宋体" charset="0"/>
              </a:rPr>
              <a:t>Spectra to Two-Particle Correlations</a:t>
            </a:r>
            <a:endParaRPr lang="en-US" altLang="zh-CN" sz="3600" b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143000" y="2363474"/>
            <a:ext cx="7315200" cy="2921000"/>
            <a:chOff x="1143000" y="1600200"/>
            <a:chExt cx="7315200" cy="2920663"/>
          </a:xfrm>
        </p:grpSpPr>
        <p:grpSp>
          <p:nvGrpSpPr>
            <p:cNvPr id="3" name="Group 49"/>
            <p:cNvGrpSpPr>
              <a:grpSpLocks/>
            </p:cNvGrpSpPr>
            <p:nvPr/>
          </p:nvGrpSpPr>
          <p:grpSpPr bwMode="auto">
            <a:xfrm>
              <a:off x="1752600" y="1828800"/>
              <a:ext cx="1371600" cy="1600200"/>
              <a:chOff x="1295400" y="1905000"/>
              <a:chExt cx="1371600" cy="1600200"/>
            </a:xfrm>
          </p:grpSpPr>
          <p:sp>
            <p:nvSpPr>
              <p:cNvPr id="38929" name="Oval 4"/>
              <p:cNvSpPr>
                <a:spLocks noChangeArrowheads="1"/>
              </p:cNvSpPr>
              <p:nvPr/>
            </p:nvSpPr>
            <p:spPr bwMode="auto">
              <a:xfrm>
                <a:off x="1295400" y="1905000"/>
                <a:ext cx="1143000" cy="1600200"/>
              </a:xfrm>
              <a:prstGeom prst="ellipse">
                <a:avLst/>
              </a:prstGeom>
              <a:solidFill>
                <a:srgbClr val="FFA802"/>
              </a:solidFill>
              <a:ln w="25400">
                <a:solidFill>
                  <a:srgbClr val="FFA80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altLang="zh-CN" sz="4200">
                  <a:solidFill>
                    <a:srgbClr val="000000"/>
                  </a:solidFill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930" name="Oval 5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altLang="zh-CN" sz="4200">
                  <a:solidFill>
                    <a:srgbClr val="000000"/>
                  </a:solidFill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931" name="Oval 6"/>
              <p:cNvSpPr>
                <a:spLocks noChangeArrowheads="1"/>
              </p:cNvSpPr>
              <p:nvPr/>
            </p:nvSpPr>
            <p:spPr bwMode="auto">
              <a:xfrm>
                <a:off x="1905000" y="25908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altLang="zh-CN" sz="4200">
                  <a:solidFill>
                    <a:srgbClr val="000000"/>
                  </a:solidFill>
                  <a:latin typeface="Gill Sans" charset="0"/>
                  <a:sym typeface="Gill Sans" charset="0"/>
                </a:endParaRPr>
              </a:p>
            </p:txBody>
          </p:sp>
          <p:cxnSp>
            <p:nvCxnSpPr>
              <p:cNvPr id="38932" name="Straight Arrow Connector 8"/>
              <p:cNvCxnSpPr>
                <a:cxnSpLocks noChangeShapeType="1"/>
                <a:stCxn id="38930" idx="7"/>
              </p:cNvCxnSpPr>
              <p:nvPr/>
            </p:nvCxnSpPr>
            <p:spPr bwMode="auto">
              <a:xfrm rot="5400000" flipH="1" flipV="1">
                <a:off x="2149382" y="1943100"/>
                <a:ext cx="555718" cy="479518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</p:cxnSp>
          <p:cxnSp>
            <p:nvCxnSpPr>
              <p:cNvPr id="38933" name="Straight Arrow Connector 11"/>
              <p:cNvCxnSpPr>
                <a:cxnSpLocks noChangeShapeType="1"/>
              </p:cNvCxnSpPr>
              <p:nvPr/>
            </p:nvCxnSpPr>
            <p:spPr bwMode="auto">
              <a:xfrm rot="5400000">
                <a:off x="1420859" y="2693941"/>
                <a:ext cx="587282" cy="533400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</p:cxnSp>
        </p:grpSp>
        <p:grpSp>
          <p:nvGrpSpPr>
            <p:cNvPr id="4" name="Group 48"/>
            <p:cNvGrpSpPr>
              <a:grpSpLocks/>
            </p:cNvGrpSpPr>
            <p:nvPr/>
          </p:nvGrpSpPr>
          <p:grpSpPr bwMode="auto">
            <a:xfrm>
              <a:off x="5334000" y="1600200"/>
              <a:ext cx="3124200" cy="2286000"/>
              <a:chOff x="4876800" y="1676400"/>
              <a:chExt cx="3124200" cy="2286000"/>
            </a:xfrm>
          </p:grpSpPr>
          <p:sp>
            <p:nvSpPr>
              <p:cNvPr id="38920" name="Oval 17"/>
              <p:cNvSpPr>
                <a:spLocks noChangeArrowheads="1"/>
              </p:cNvSpPr>
              <p:nvPr/>
            </p:nvSpPr>
            <p:spPr bwMode="auto">
              <a:xfrm>
                <a:off x="4953000" y="1676400"/>
                <a:ext cx="2209800" cy="2286000"/>
              </a:xfrm>
              <a:prstGeom prst="ellipse">
                <a:avLst/>
              </a:prstGeom>
              <a:solidFill>
                <a:srgbClr val="FFA802"/>
              </a:solidFill>
              <a:ln w="25400">
                <a:solidFill>
                  <a:srgbClr val="FFA80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altLang="zh-CN" sz="4200">
                  <a:solidFill>
                    <a:srgbClr val="000000"/>
                  </a:solidFill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921" name="Oval 18"/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altLang="zh-CN" sz="4200">
                  <a:solidFill>
                    <a:srgbClr val="000000"/>
                  </a:solidFill>
                  <a:latin typeface="Gill Sans" charset="0"/>
                  <a:sym typeface="Gill Sans" charset="0"/>
                </a:endParaRPr>
              </a:p>
            </p:txBody>
          </p:sp>
          <p:cxnSp>
            <p:nvCxnSpPr>
              <p:cNvPr id="38922" name="Straight Arrow Connector 19"/>
              <p:cNvCxnSpPr>
                <a:cxnSpLocks noChangeShapeType="1"/>
              </p:cNvCxnSpPr>
              <p:nvPr/>
            </p:nvCxnSpPr>
            <p:spPr bwMode="auto">
              <a:xfrm flipV="1">
                <a:off x="7239000" y="1905000"/>
                <a:ext cx="762000" cy="250918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</p:cxnSp>
          <p:cxnSp>
            <p:nvCxnSpPr>
              <p:cNvPr id="38923" name="Straight Arrow Connector 20"/>
              <p:cNvCxnSpPr>
                <a:cxnSpLocks noChangeShapeType="1"/>
              </p:cNvCxnSpPr>
              <p:nvPr/>
            </p:nvCxnSpPr>
            <p:spPr bwMode="auto">
              <a:xfrm rot="10800000" flipV="1">
                <a:off x="4876800" y="3352800"/>
                <a:ext cx="381000" cy="379412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</p:cxnSp>
          <p:sp>
            <p:nvSpPr>
              <p:cNvPr id="38924" name="Oval 21"/>
              <p:cNvSpPr>
                <a:spLocks noChangeArrowheads="1"/>
              </p:cNvSpPr>
              <p:nvPr/>
            </p:nvSpPr>
            <p:spPr bwMode="auto">
              <a:xfrm>
                <a:off x="5181600" y="32766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altLang="zh-CN" sz="4200">
                  <a:solidFill>
                    <a:srgbClr val="000000"/>
                  </a:solidFill>
                  <a:latin typeface="Gill Sans" charset="0"/>
                  <a:sym typeface="Gill Sans" charset="0"/>
                </a:endParaRPr>
              </a:p>
            </p:txBody>
          </p:sp>
          <p:cxnSp>
            <p:nvCxnSpPr>
              <p:cNvPr id="38925" name="Straight Connector 30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257800" y="2209800"/>
                <a:ext cx="1143000" cy="1143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</p:cxnSp>
          <p:cxnSp>
            <p:nvCxnSpPr>
              <p:cNvPr id="38926" name="Straight Connector 32"/>
              <p:cNvCxnSpPr>
                <a:cxnSpLocks noChangeShapeType="1"/>
              </p:cNvCxnSpPr>
              <p:nvPr/>
            </p:nvCxnSpPr>
            <p:spPr bwMode="auto">
              <a:xfrm rot="10800000" flipV="1">
                <a:off x="5562600" y="2209800"/>
                <a:ext cx="1600200" cy="5334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</p:cxnSp>
          <p:sp>
            <p:nvSpPr>
              <p:cNvPr id="38927" name="Freeform 46"/>
              <p:cNvSpPr>
                <a:spLocks noChangeArrowheads="1"/>
              </p:cNvSpPr>
              <p:nvPr/>
            </p:nvSpPr>
            <p:spPr bwMode="auto">
              <a:xfrm>
                <a:off x="5912556" y="2525889"/>
                <a:ext cx="282222" cy="197555"/>
              </a:xfrm>
              <a:custGeom>
                <a:avLst/>
                <a:gdLst>
                  <a:gd name="T0" fmla="*/ 0 w 282222"/>
                  <a:gd name="T1" fmla="*/ 169333 h 197555"/>
                  <a:gd name="T2" fmla="*/ 197555 w 282222"/>
                  <a:gd name="T3" fmla="*/ 169333 h 197555"/>
                  <a:gd name="T4" fmla="*/ 282222 w 282222"/>
                  <a:gd name="T5" fmla="*/ 0 h 197555"/>
                  <a:gd name="T6" fmla="*/ 0 60000 65536"/>
                  <a:gd name="T7" fmla="*/ 0 60000 65536"/>
                  <a:gd name="T8" fmla="*/ 0 60000 65536"/>
                  <a:gd name="T9" fmla="*/ 0 w 282222"/>
                  <a:gd name="T10" fmla="*/ 0 h 197555"/>
                  <a:gd name="T11" fmla="*/ 282222 w 282222"/>
                  <a:gd name="T12" fmla="*/ 197555 h 1975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2222" h="197555">
                    <a:moveTo>
                      <a:pt x="0" y="169333"/>
                    </a:moveTo>
                    <a:cubicBezTo>
                      <a:pt x="75259" y="183444"/>
                      <a:pt x="150518" y="197555"/>
                      <a:pt x="197555" y="169333"/>
                    </a:cubicBezTo>
                    <a:cubicBezTo>
                      <a:pt x="244592" y="141111"/>
                      <a:pt x="282222" y="0"/>
                      <a:pt x="282222" y="0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8" name="Rectangle 47"/>
              <p:cNvSpPr>
                <a:spLocks noChangeArrowheads="1"/>
              </p:cNvSpPr>
              <p:nvPr/>
            </p:nvSpPr>
            <p:spPr bwMode="auto">
              <a:xfrm>
                <a:off x="6019800" y="2590800"/>
                <a:ext cx="58630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000" i="1">
                    <a:latin typeface="Lucida Grande" charset="0"/>
                  </a:rPr>
                  <a:t>Δθ</a:t>
                </a:r>
                <a:endParaRPr lang="en-US" altLang="zh-CN" sz="2000" i="1"/>
              </a:p>
            </p:txBody>
          </p:sp>
        </p:grpSp>
        <p:sp>
          <p:nvSpPr>
            <p:cNvPr id="38918" name="Right Arrow 50"/>
            <p:cNvSpPr>
              <a:spLocks noChangeArrowheads="1"/>
            </p:cNvSpPr>
            <p:nvPr/>
          </p:nvSpPr>
          <p:spPr bwMode="auto">
            <a:xfrm>
              <a:off x="3733800" y="2514600"/>
              <a:ext cx="990600" cy="304800"/>
            </a:xfrm>
            <a:prstGeom prst="rightArrow">
              <a:avLst>
                <a:gd name="adj1" fmla="val 50000"/>
                <a:gd name="adj2" fmla="val 49999"/>
              </a:avLst>
            </a:prstGeom>
            <a:solidFill>
              <a:srgbClr val="3366FF"/>
            </a:solidFill>
            <a:ln w="25400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altLang="zh-CN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38919" name="TextBox 51"/>
            <p:cNvSpPr txBox="1">
              <a:spLocks noChangeArrowheads="1"/>
            </p:cNvSpPr>
            <p:nvPr/>
          </p:nvSpPr>
          <p:spPr bwMode="auto">
            <a:xfrm>
              <a:off x="1143000" y="3505200"/>
              <a:ext cx="38862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2000" dirty="0">
                  <a:solidFill>
                    <a:srgbClr val="000090"/>
                  </a:solidFill>
                </a:rPr>
                <a:t>At LO: Back-to-back production of initial </a:t>
              </a:r>
              <a:r>
                <a:rPr lang="en-US" altLang="zh-CN" sz="2000" dirty="0" err="1">
                  <a:solidFill>
                    <a:srgbClr val="000090"/>
                  </a:solidFill>
                </a:rPr>
                <a:t>QQbar</a:t>
              </a:r>
              <a:r>
                <a:rPr lang="en-US" altLang="zh-CN" sz="2000" dirty="0">
                  <a:solidFill>
                    <a:srgbClr val="000090"/>
                  </a:solidFill>
                </a:rPr>
                <a:t> with the same magnitude of momentum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980214" y="1819641"/>
            <a:ext cx="2810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( arXiv: 1505:01869 )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98911" y="5406740"/>
            <a:ext cx="8045792" cy="9053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252000">
              <a:spcBef>
                <a:spcPts val="100"/>
              </a:spcBef>
              <a:buSzPct val="120000"/>
              <a:buFont typeface="Arial"/>
              <a:buChar char="•"/>
            </a:pPr>
            <a:r>
              <a:rPr lang="en-US" sz="2600" b="1" dirty="0" smtClean="0">
                <a:solidFill>
                  <a:srgbClr val="008000"/>
                </a:solidFill>
              </a:rPr>
              <a:t>Angular correlation function </a:t>
            </a:r>
            <a:r>
              <a:rPr lang="en-US" sz="2600" dirty="0" smtClean="0">
                <a:solidFill>
                  <a:srgbClr val="008000"/>
                </a:solidFill>
              </a:rPr>
              <a:t>between heavy flavor pairs</a:t>
            </a:r>
          </a:p>
          <a:p>
            <a:pPr indent="-252000">
              <a:spcBef>
                <a:spcPts val="100"/>
              </a:spcBef>
              <a:buSzPct val="120000"/>
              <a:buFont typeface="Arial"/>
              <a:buChar char="•"/>
            </a:pPr>
            <a:r>
              <a:rPr lang="en-US" sz="2600" b="1" dirty="0" smtClean="0">
                <a:solidFill>
                  <a:srgbClr val="008000"/>
                </a:solidFill>
              </a:rPr>
              <a:t>Momentum imbalance </a:t>
            </a:r>
            <a:r>
              <a:rPr lang="en-US" sz="2600" dirty="0" smtClean="0">
                <a:solidFill>
                  <a:srgbClr val="008000"/>
                </a:solidFill>
              </a:rPr>
              <a:t>between heavy flavor pairs </a:t>
            </a:r>
            <a:endParaRPr lang="en-US" sz="2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1085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plot-RAA-compare_LHC-0-7d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387" y="766763"/>
            <a:ext cx="4727200" cy="36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5" descr="correlation-LOpQC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40411" y="762000"/>
            <a:ext cx="4727202" cy="365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itle 1"/>
          <p:cNvSpPr>
            <a:spLocks noGrp="1"/>
          </p:cNvSpPr>
          <p:nvPr>
            <p:ph type="title"/>
          </p:nvPr>
        </p:nvSpPr>
        <p:spPr>
          <a:xfrm>
            <a:off x="893763" y="76200"/>
            <a:ext cx="7358062" cy="1192213"/>
          </a:xfrm>
        </p:spPr>
        <p:txBody>
          <a:bodyPr/>
          <a:lstStyle/>
          <a:p>
            <a:pPr eaLnBrk="1" hangingPunct="1"/>
            <a:r>
              <a:rPr lang="en-US" altLang="zh-CN" sz="3600" b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Angular De-correlation of CCbar</a:t>
            </a:r>
          </a:p>
        </p:txBody>
      </p:sp>
      <p:sp>
        <p:nvSpPr>
          <p:cNvPr id="39941" name="TextBox 6"/>
          <p:cNvSpPr txBox="1">
            <a:spLocks noChangeArrowheads="1"/>
          </p:cNvSpPr>
          <p:nvPr/>
        </p:nvSpPr>
        <p:spPr bwMode="auto">
          <a:xfrm>
            <a:off x="381000" y="4267200"/>
            <a:ext cx="8534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zh-CN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Though each energy loss mechanism alone can fit </a:t>
            </a:r>
            <a:r>
              <a:rPr lang="en-US" altLang="zh-CN" i="1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R</a:t>
            </a:r>
            <a:r>
              <a:rPr lang="en-US" altLang="zh-CN" baseline="-2500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AA</a:t>
            </a:r>
            <a:r>
              <a:rPr lang="en-US" altLang="zh-CN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 to certain accuracy, they display very different behaviors of angular de-correlation.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zh-CN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Pure radiative energy loss does not influence the angular correlation significantly; pure collisional leads to peak at collinear distribution because of the QGP flow.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244814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60812" y="1645300"/>
            <a:ext cx="9109310" cy="4580922"/>
            <a:chOff x="60812" y="1340500"/>
            <a:chExt cx="9109310" cy="4580922"/>
          </a:xfrm>
        </p:grpSpPr>
        <p:pic>
          <p:nvPicPr>
            <p:cNvPr id="40969" name="Picture 11" descr="correlation-MCNLO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60812" y="1340500"/>
              <a:ext cx="4727448" cy="3653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7" name="Picture 9" descr="correlation-DDba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4442674" y="1340500"/>
              <a:ext cx="4727448" cy="3653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6" name="TextBox 7"/>
            <p:cNvSpPr txBox="1">
              <a:spLocks noChangeArrowheads="1"/>
            </p:cNvSpPr>
            <p:nvPr/>
          </p:nvSpPr>
          <p:spPr bwMode="auto">
            <a:xfrm>
              <a:off x="339195" y="4721094"/>
              <a:ext cx="8610768" cy="1200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79388" indent="-179388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altLang="zh-CN" dirty="0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Low </a:t>
              </a:r>
              <a:r>
                <a:rPr lang="en-US" altLang="zh-CN" i="1" dirty="0" err="1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p</a:t>
              </a:r>
              <a:r>
                <a:rPr lang="en-US" altLang="zh-CN" baseline="-25000" dirty="0" err="1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T</a:t>
              </a:r>
              <a:r>
                <a:rPr lang="en-US" altLang="zh-CN" dirty="0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 cuts: similar </a:t>
              </a:r>
              <a:r>
                <a:rPr lang="en-US" altLang="zh-CN" dirty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shape as </a:t>
              </a:r>
              <a:r>
                <a:rPr lang="en-US" altLang="zh-CN" dirty="0" err="1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ccbar</a:t>
              </a:r>
              <a:r>
                <a:rPr lang="en-US" altLang="zh-CN" dirty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 </a:t>
              </a:r>
              <a:r>
                <a:rPr lang="en-US" altLang="zh-CN" dirty="0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pairs except on top </a:t>
              </a:r>
              <a:r>
                <a:rPr lang="en-US" altLang="zh-CN" dirty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of a large </a:t>
              </a:r>
              <a:r>
                <a:rPr lang="en-US" altLang="zh-CN" dirty="0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background of uncorrelated D and </a:t>
              </a:r>
              <a:r>
                <a:rPr lang="en-US" altLang="zh-CN" dirty="0" err="1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Dbar’s</a:t>
              </a:r>
              <a:endPara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endParaRPr>
            </a:p>
            <a:p>
              <a:pPr eaLnBrk="1" hangingPunct="1">
                <a:buFont typeface="Arial" charset="0"/>
                <a:buChar char="•"/>
              </a:pPr>
              <a:r>
                <a:rPr lang="en-US" altLang="zh-CN" dirty="0" smtClean="0">
                  <a:solidFill>
                    <a:srgbClr val="000090"/>
                  </a:solidFill>
                  <a:latin typeface="Calibri" charset="0"/>
                  <a:ea typeface="宋体" charset="0"/>
                  <a:cs typeface="宋体" charset="0"/>
                </a:rPr>
                <a:t>Large low </a:t>
              </a:r>
              <a:r>
                <a:rPr lang="en-US" altLang="zh-CN" i="1" dirty="0" err="1" smtClean="0">
                  <a:solidFill>
                    <a:srgbClr val="000090"/>
                  </a:solidFill>
                  <a:latin typeface="Calibri" charset="0"/>
                  <a:ea typeface="宋体" charset="0"/>
                  <a:cs typeface="宋体" charset="0"/>
                </a:rPr>
                <a:t>p</a:t>
              </a:r>
              <a:r>
                <a:rPr lang="en-US" altLang="zh-CN" baseline="-25000" dirty="0" err="1" smtClean="0">
                  <a:solidFill>
                    <a:srgbClr val="000090"/>
                  </a:solidFill>
                  <a:latin typeface="Calibri" charset="0"/>
                  <a:ea typeface="宋体" charset="0"/>
                  <a:cs typeface="宋体" charset="0"/>
                </a:rPr>
                <a:t>T</a:t>
              </a:r>
              <a:r>
                <a:rPr lang="en-US" altLang="zh-CN" dirty="0" smtClean="0">
                  <a:solidFill>
                    <a:srgbClr val="000090"/>
                  </a:solidFill>
                  <a:latin typeface="Calibri" charset="0"/>
                  <a:ea typeface="宋体" charset="0"/>
                  <a:cs typeface="宋体" charset="0"/>
                </a:rPr>
                <a:t> cuts: smaller difference between various </a:t>
              </a:r>
              <a:r>
                <a:rPr lang="en-US" altLang="zh-CN" dirty="0" smtClean="0">
                  <a:solidFill>
                    <a:srgbClr val="000090"/>
                  </a:solidFill>
                  <a:latin typeface="Calibri" charset="0"/>
                  <a:ea typeface="宋体" charset="0"/>
                  <a:cs typeface="宋体" charset="0"/>
                </a:rPr>
                <a:t>mechanisms</a:t>
              </a:r>
              <a:endPara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endParaRPr>
            </a:p>
          </p:txBody>
        </p:sp>
      </p:grpSp>
      <p:sp>
        <p:nvSpPr>
          <p:cNvPr id="40968" name="TextBox 6"/>
          <p:cNvSpPr txBox="1">
            <a:spLocks noChangeArrowheads="1"/>
          </p:cNvSpPr>
          <p:nvPr/>
        </p:nvSpPr>
        <p:spPr bwMode="auto">
          <a:xfrm>
            <a:off x="457032" y="1080106"/>
            <a:ext cx="86107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PYTHIA simulation for heavy quark initial production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Within each event, loop each D with all </a:t>
            </a:r>
            <a:r>
              <a:rPr lang="en-US" altLang="zh-CN" dirty="0" err="1" smtClean="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Dbar’s</a:t>
            </a:r>
            <a:endParaRPr lang="en-US" altLang="zh-CN" dirty="0">
              <a:solidFill>
                <a:srgbClr val="168926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964" name="Title 1"/>
          <p:cNvSpPr>
            <a:spLocks noGrp="1"/>
          </p:cNvSpPr>
          <p:nvPr>
            <p:ph type="title"/>
          </p:nvPr>
        </p:nvSpPr>
        <p:spPr>
          <a:xfrm>
            <a:off x="893763" y="155553"/>
            <a:ext cx="7358062" cy="890394"/>
          </a:xfrm>
        </p:spPr>
        <p:txBody>
          <a:bodyPr/>
          <a:lstStyle/>
          <a:p>
            <a:pPr eaLnBrk="1" hangingPunct="1"/>
            <a:r>
              <a:rPr lang="en-US" altLang="zh-CN" sz="36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More Realistic Analysis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4101049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101569" y="1141190"/>
            <a:ext cx="9823606" cy="5186744"/>
            <a:chOff x="-101569" y="976090"/>
            <a:chExt cx="9823606" cy="5186744"/>
          </a:xfrm>
        </p:grpSpPr>
        <p:pic>
          <p:nvPicPr>
            <p:cNvPr id="8" name="Picture 7" descr="plot-ccbar-initial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01569" y="976090"/>
              <a:ext cx="5532120" cy="4274820"/>
            </a:xfrm>
            <a:prstGeom prst="rect">
              <a:avLst/>
            </a:prstGeom>
          </p:spPr>
        </p:pic>
        <p:pic>
          <p:nvPicPr>
            <p:cNvPr id="9" name="Picture 8" descr="plot-corr-DDbar-0p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9917" y="976090"/>
              <a:ext cx="5532120" cy="4274820"/>
            </a:xfrm>
            <a:prstGeom prst="rect">
              <a:avLst/>
            </a:prstGeom>
          </p:spPr>
        </p:pic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377295" y="5331837"/>
              <a:ext cx="861076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79388" indent="-179388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marL="252000" indent="-252000" eaLnBrk="1" hangingPunct="1">
                <a:buFont typeface="Arial" charset="0"/>
                <a:buChar char="•"/>
              </a:pPr>
              <a:r>
                <a:rPr lang="en-US" altLang="zh-CN" dirty="0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Away side at medium </a:t>
              </a:r>
              <a:r>
                <a:rPr lang="en-US" altLang="zh-CN" i="1" dirty="0" err="1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p</a:t>
              </a:r>
              <a:r>
                <a:rPr lang="en-US" altLang="zh-CN" baseline="-25000" dirty="0" err="1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T</a:t>
              </a:r>
              <a:r>
                <a:rPr lang="en-US" altLang="zh-CN" dirty="0" smtClean="0">
                  <a:solidFill>
                    <a:srgbClr val="FF0000"/>
                  </a:solidFill>
                  <a:latin typeface="Calibri" charset="0"/>
                  <a:ea typeface="宋体" charset="0"/>
                  <a:cs typeface="宋体" charset="0"/>
                </a:rPr>
                <a:t>: non-monotonic behavior – </a:t>
              </a:r>
              <a:r>
                <a:rPr lang="en-US" dirty="0" smtClean="0">
                  <a:solidFill>
                    <a:srgbClr val="FF0000"/>
                  </a:solidFill>
                </a:rPr>
                <a:t>longitudinal energy loss vs. transverse momentum broadening.</a:t>
              </a:r>
              <a:endPara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endParaRPr>
            </a:p>
          </p:txBody>
        </p:sp>
      </p:grpSp>
      <p:sp>
        <p:nvSpPr>
          <p:cNvPr id="40964" name="Title 1"/>
          <p:cNvSpPr>
            <a:spLocks noGrp="1"/>
          </p:cNvSpPr>
          <p:nvPr>
            <p:ph type="title"/>
          </p:nvPr>
        </p:nvSpPr>
        <p:spPr>
          <a:xfrm>
            <a:off x="893763" y="219053"/>
            <a:ext cx="7358062" cy="890394"/>
          </a:xfrm>
        </p:spPr>
        <p:txBody>
          <a:bodyPr/>
          <a:lstStyle/>
          <a:p>
            <a:r>
              <a:rPr lang="en-US" altLang="zh-CN" dirty="0" smtClean="0">
                <a:ea typeface="宋体" charset="0"/>
                <a:cs typeface="宋体" charset="0"/>
              </a:rPr>
              <a:t>Near / Away Side Variances</a:t>
            </a:r>
            <a:endParaRPr lang="en-US" altLang="zh-CN" sz="3600" b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101049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lot-ccbar-init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31" y="607790"/>
            <a:ext cx="6035040" cy="4663440"/>
          </a:xfrm>
          <a:prstGeom prst="rect">
            <a:avLst/>
          </a:prstGeom>
        </p:spPr>
      </p:pic>
      <p:sp>
        <p:nvSpPr>
          <p:cNvPr id="40964" name="Title 1"/>
          <p:cNvSpPr>
            <a:spLocks noGrp="1"/>
          </p:cNvSpPr>
          <p:nvPr>
            <p:ph type="title"/>
          </p:nvPr>
        </p:nvSpPr>
        <p:spPr>
          <a:xfrm>
            <a:off x="893763" y="190655"/>
            <a:ext cx="7358062" cy="1015845"/>
          </a:xfrm>
        </p:spPr>
        <p:txBody>
          <a:bodyPr/>
          <a:lstStyle/>
          <a:p>
            <a:pPr eaLnBrk="1" hangingPunct="1"/>
            <a:r>
              <a:rPr lang="en-US" altLang="zh-CN" sz="3600" b="1" dirty="0" smtClean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Momentum Imbalance of </a:t>
            </a:r>
            <a:r>
              <a:rPr lang="en-US" altLang="zh-CN" sz="3600" i="1" dirty="0" smtClean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D</a:t>
            </a:r>
            <a:r>
              <a:rPr lang="en-US" altLang="zh-CN" sz="3600" b="1" dirty="0" smtClean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mesons </a:t>
            </a:r>
            <a:endParaRPr lang="en-US" altLang="zh-CN" sz="3600" b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02695" y="5029199"/>
            <a:ext cx="861076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marL="252000" indent="-252000"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Momentum imbalance: </a:t>
            </a:r>
            <a:r>
              <a:rPr lang="en-US" altLang="zh-CN" i="1" dirty="0" err="1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x</a:t>
            </a:r>
            <a:r>
              <a:rPr lang="en-US" altLang="zh-CN" baseline="-25000" dirty="0" err="1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T</a:t>
            </a:r>
            <a:r>
              <a:rPr lang="en-US" altLang="zh-CN" dirty="0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 = </a:t>
            </a:r>
            <a:r>
              <a:rPr lang="en-US" altLang="zh-CN" i="1" dirty="0" err="1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p</a:t>
            </a:r>
            <a:r>
              <a:rPr lang="en-US" altLang="zh-CN" baseline="-25000" dirty="0" err="1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T,asso</a:t>
            </a:r>
            <a:r>
              <a:rPr lang="en-US" altLang="zh-CN" dirty="0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 / </a:t>
            </a:r>
            <a:r>
              <a:rPr lang="en-US" altLang="zh-CN" i="1" dirty="0" err="1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p</a:t>
            </a:r>
            <a:r>
              <a:rPr lang="en-US" altLang="zh-CN" baseline="-25000" dirty="0" err="1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T,trig</a:t>
            </a:r>
            <a:r>
              <a:rPr lang="en-US" altLang="zh-CN" dirty="0" smtClean="0">
                <a:solidFill>
                  <a:srgbClr val="008000"/>
                </a:solidFill>
                <a:latin typeface="Calibri" charset="0"/>
                <a:ea typeface="宋体" charset="0"/>
                <a:cs typeface="宋体" charset="0"/>
              </a:rPr>
              <a:t> </a:t>
            </a:r>
          </a:p>
          <a:p>
            <a:pPr marL="252000" indent="-252000"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Energy loss -&gt; less pairs of D-</a:t>
            </a:r>
            <a:r>
              <a:rPr lang="en-US" altLang="zh-CN" dirty="0" err="1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Dbar</a:t>
            </a: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within </a:t>
            </a:r>
            <a:r>
              <a:rPr lang="en-US" altLang="zh-CN" i="1" dirty="0" err="1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p</a:t>
            </a:r>
            <a:r>
              <a:rPr lang="en-US" altLang="zh-CN" baseline="-25000" dirty="0" err="1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T</a:t>
            </a: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 cuts in more central collisions due to energy loss</a:t>
            </a:r>
          </a:p>
          <a:p>
            <a:pPr marL="252000" indent="-252000"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Energy loss -&gt; the peak of </a:t>
            </a:r>
            <a:r>
              <a:rPr lang="en-US" altLang="zh-CN" i="1" dirty="0" err="1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x</a:t>
            </a:r>
            <a:r>
              <a:rPr lang="en-US" altLang="zh-CN" baseline="-25000" dirty="0" err="1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T</a:t>
            </a:r>
            <a:r>
              <a: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 shifts to the left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101049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994640" y="700004"/>
            <a:ext cx="5883118" cy="5924893"/>
            <a:chOff x="3994640" y="700004"/>
            <a:chExt cx="5883118" cy="5924893"/>
          </a:xfrm>
        </p:grpSpPr>
        <p:pic>
          <p:nvPicPr>
            <p:cNvPr id="12" name="Picture 11" descr="plot-corr-DDbar-0p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4640" y="700004"/>
              <a:ext cx="5883118" cy="4546046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815156" y="5178347"/>
              <a:ext cx="4572000" cy="144655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2200" dirty="0" smtClean="0">
                  <a:solidFill>
                    <a:srgbClr val="008000"/>
                  </a:solidFill>
                </a:rPr>
                <a:t>The away side variance of angular correlation functions in different </a:t>
              </a:r>
              <a:r>
                <a:rPr lang="en-US" sz="2200" i="1" dirty="0" err="1" smtClean="0">
                  <a:solidFill>
                    <a:srgbClr val="008000"/>
                  </a:solidFill>
                </a:rPr>
                <a:t>x</a:t>
              </a:r>
              <a:r>
                <a:rPr lang="en-US" sz="2200" baseline="-25000" dirty="0" err="1" smtClean="0">
                  <a:solidFill>
                    <a:srgbClr val="008000"/>
                  </a:solidFill>
                </a:rPr>
                <a:t>T</a:t>
              </a:r>
              <a:r>
                <a:rPr lang="en-US" sz="2200" dirty="0" smtClean="0">
                  <a:solidFill>
                    <a:srgbClr val="008000"/>
                  </a:solidFill>
                </a:rPr>
                <a:t> regions: longitudinal energy loss vs. transverse momentum broadening.</a:t>
              </a:r>
              <a:endParaRPr lang="en-US" sz="2200" dirty="0">
                <a:solidFill>
                  <a:srgbClr val="008000"/>
                </a:solidFill>
              </a:endParaRPr>
            </a:p>
          </p:txBody>
        </p:sp>
      </p:grpSp>
      <p:sp>
        <p:nvSpPr>
          <p:cNvPr id="40964" name="Title 1"/>
          <p:cNvSpPr>
            <a:spLocks noGrp="1"/>
          </p:cNvSpPr>
          <p:nvPr>
            <p:ph type="title"/>
          </p:nvPr>
        </p:nvSpPr>
        <p:spPr>
          <a:xfrm>
            <a:off x="893763" y="-24569"/>
            <a:ext cx="7358062" cy="1192213"/>
          </a:xfrm>
        </p:spPr>
        <p:txBody>
          <a:bodyPr/>
          <a:lstStyle/>
          <a:p>
            <a:pPr eaLnBrk="1" hangingPunct="1"/>
            <a:r>
              <a:rPr lang="en-US" altLang="zh-CN" sz="3600" b="1" dirty="0" smtClean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Probe </a:t>
            </a:r>
            <a:r>
              <a:rPr lang="en-US" altLang="zh-CN" sz="3600" dirty="0" smtClean="0">
                <a:latin typeface="Calibri" charset="0"/>
                <a:ea typeface="宋体" charset="0"/>
                <a:cs typeface="宋体" charset="0"/>
              </a:rPr>
              <a:t>Different Regions of QGP</a:t>
            </a:r>
            <a:endParaRPr lang="en-US" altLang="zh-CN" sz="3600" b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pic>
        <p:nvPicPr>
          <p:cNvPr id="6" name="Picture 5" descr="plot-initXY-x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87" y="953819"/>
            <a:ext cx="4239890" cy="42245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9788" y="5165842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Density distribution of the initial </a:t>
            </a:r>
            <a:r>
              <a:rPr lang="en-US" sz="2200" dirty="0" err="1" smtClean="0">
                <a:solidFill>
                  <a:srgbClr val="000090"/>
                </a:solidFill>
              </a:rPr>
              <a:t>ccbar</a:t>
            </a:r>
            <a:r>
              <a:rPr lang="en-US" sz="2200" dirty="0" smtClean="0">
                <a:solidFill>
                  <a:srgbClr val="000090"/>
                </a:solidFill>
              </a:rPr>
              <a:t> production points: (a) </a:t>
            </a:r>
            <a:r>
              <a:rPr lang="en-US" sz="2200" i="1" dirty="0" err="1" smtClean="0">
                <a:solidFill>
                  <a:srgbClr val="000090"/>
                </a:solidFill>
              </a:rPr>
              <a:t>x</a:t>
            </a:r>
            <a:r>
              <a:rPr lang="en-US" sz="2200" baseline="-25000" dirty="0" err="1" smtClean="0">
                <a:solidFill>
                  <a:srgbClr val="000090"/>
                </a:solidFill>
              </a:rPr>
              <a:t>T</a:t>
            </a:r>
            <a:r>
              <a:rPr lang="en-US" sz="2200" dirty="0" smtClean="0">
                <a:solidFill>
                  <a:srgbClr val="000090"/>
                </a:solidFill>
              </a:rPr>
              <a:t> ∈ [0.2, 0.4], (</a:t>
            </a:r>
            <a:r>
              <a:rPr lang="en-US" sz="2200" dirty="0" err="1" smtClean="0">
                <a:solidFill>
                  <a:srgbClr val="000090"/>
                </a:solidFill>
              </a:rPr>
              <a:t>b</a:t>
            </a:r>
            <a:r>
              <a:rPr lang="en-US" sz="2200" dirty="0" smtClean="0">
                <a:solidFill>
                  <a:srgbClr val="000090"/>
                </a:solidFill>
              </a:rPr>
              <a:t>) </a:t>
            </a:r>
            <a:r>
              <a:rPr lang="en-US" sz="2200" i="1" dirty="0" err="1" smtClean="0">
                <a:solidFill>
                  <a:srgbClr val="000090"/>
                </a:solidFill>
              </a:rPr>
              <a:t>x</a:t>
            </a:r>
            <a:r>
              <a:rPr lang="en-US" sz="2200" baseline="-25000" dirty="0" err="1" smtClean="0">
                <a:solidFill>
                  <a:srgbClr val="000090"/>
                </a:solidFill>
              </a:rPr>
              <a:t>T</a:t>
            </a:r>
            <a:r>
              <a:rPr lang="en-US" sz="2200" dirty="0" smtClean="0">
                <a:solidFill>
                  <a:srgbClr val="000090"/>
                </a:solidFill>
              </a:rPr>
              <a:t> ∈ [0.4, 0.6], (</a:t>
            </a:r>
            <a:r>
              <a:rPr lang="en-US" sz="2200" dirty="0" err="1" smtClean="0">
                <a:solidFill>
                  <a:srgbClr val="000090"/>
                </a:solidFill>
              </a:rPr>
              <a:t>c</a:t>
            </a:r>
            <a:r>
              <a:rPr lang="en-US" sz="2200" dirty="0" smtClean="0">
                <a:solidFill>
                  <a:srgbClr val="000090"/>
                </a:solidFill>
              </a:rPr>
              <a:t>)</a:t>
            </a:r>
            <a:r>
              <a:rPr lang="en-US" sz="2200" i="1" dirty="0" smtClean="0">
                <a:solidFill>
                  <a:srgbClr val="000090"/>
                </a:solidFill>
              </a:rPr>
              <a:t> </a:t>
            </a:r>
            <a:r>
              <a:rPr lang="en-US" sz="2200" i="1" dirty="0" err="1" smtClean="0">
                <a:solidFill>
                  <a:srgbClr val="000090"/>
                </a:solidFill>
              </a:rPr>
              <a:t>x</a:t>
            </a:r>
            <a:r>
              <a:rPr lang="en-US" sz="2200" baseline="-25000" dirty="0" err="1" smtClean="0">
                <a:solidFill>
                  <a:srgbClr val="000090"/>
                </a:solidFill>
              </a:rPr>
              <a:t>T</a:t>
            </a:r>
            <a:r>
              <a:rPr lang="en-US" sz="2200" dirty="0" smtClean="0">
                <a:solidFill>
                  <a:srgbClr val="000090"/>
                </a:solidFill>
              </a:rPr>
              <a:t> ∈ [0.6, 0.8], and (</a:t>
            </a:r>
            <a:r>
              <a:rPr lang="en-US" sz="2200" dirty="0" err="1" smtClean="0">
                <a:solidFill>
                  <a:srgbClr val="000090"/>
                </a:solidFill>
              </a:rPr>
              <a:t>d</a:t>
            </a:r>
            <a:r>
              <a:rPr lang="en-US" sz="2200" dirty="0" smtClean="0">
                <a:solidFill>
                  <a:srgbClr val="000090"/>
                </a:solidFill>
              </a:rPr>
              <a:t>) </a:t>
            </a:r>
            <a:r>
              <a:rPr lang="en-US" sz="2200" i="1" dirty="0" err="1" smtClean="0">
                <a:solidFill>
                  <a:srgbClr val="000090"/>
                </a:solidFill>
              </a:rPr>
              <a:t>x</a:t>
            </a:r>
            <a:r>
              <a:rPr lang="en-US" sz="2200" baseline="-25000" dirty="0" err="1" smtClean="0">
                <a:solidFill>
                  <a:srgbClr val="000090"/>
                </a:solidFill>
              </a:rPr>
              <a:t>T</a:t>
            </a:r>
            <a:r>
              <a:rPr lang="en-US" sz="2200" dirty="0" smtClean="0">
                <a:solidFill>
                  <a:srgbClr val="000090"/>
                </a:solidFill>
              </a:rPr>
              <a:t> ∈ [0.8, 1.0].</a:t>
            </a:r>
            <a:endParaRPr lang="en-US" sz="22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4101049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893763" y="127001"/>
            <a:ext cx="7358062" cy="673100"/>
          </a:xfrm>
        </p:spPr>
        <p:txBody>
          <a:bodyPr>
            <a:normAutofit/>
          </a:bodyPr>
          <a:lstStyle/>
          <a:p>
            <a:r>
              <a:rPr lang="en-US" altLang="zh-CN" sz="3200" b="1" dirty="0" smtClean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Summary</a:t>
            </a:r>
            <a:endParaRPr lang="en-US" altLang="zh-CN" sz="3200" b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3400" y="767726"/>
            <a:ext cx="8305800" cy="2460625"/>
            <a:chOff x="480" y="976"/>
            <a:chExt cx="4896" cy="1303"/>
          </a:xfrm>
        </p:grpSpPr>
        <p:pic>
          <p:nvPicPr>
            <p:cNvPr id="30727" name="Picture 4" descr="carto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248"/>
              <a:ext cx="4896" cy="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8" name="Text Box 5"/>
            <p:cNvSpPr txBox="1">
              <a:spLocks noChangeArrowheads="1"/>
            </p:cNvSpPr>
            <p:nvPr/>
          </p:nvSpPr>
          <p:spPr bwMode="auto">
            <a:xfrm>
              <a:off x="758" y="1220"/>
              <a:ext cx="662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chemeClr val="tx2"/>
                  </a:solidFill>
                </a:rPr>
                <a:t>initial state</a:t>
              </a:r>
              <a:endParaRPr lang="en-US" altLang="zh-CN" sz="1200">
                <a:solidFill>
                  <a:srgbClr val="33CC33"/>
                </a:solidFill>
              </a:endParaRPr>
            </a:p>
          </p:txBody>
        </p:sp>
        <p:sp>
          <p:nvSpPr>
            <p:cNvPr id="30729" name="Text Box 6"/>
            <p:cNvSpPr txBox="1">
              <a:spLocks noChangeArrowheads="1"/>
            </p:cNvSpPr>
            <p:nvPr/>
          </p:nvSpPr>
          <p:spPr bwMode="auto">
            <a:xfrm>
              <a:off x="1392" y="2112"/>
              <a:ext cx="86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 b="1">
                  <a:solidFill>
                    <a:schemeClr val="tx2"/>
                  </a:solidFill>
                </a:rPr>
                <a:t>pre-equilibrium</a:t>
              </a:r>
            </a:p>
          </p:txBody>
        </p:sp>
        <p:sp>
          <p:nvSpPr>
            <p:cNvPr id="30730" name="Text Box 7"/>
            <p:cNvSpPr txBox="1">
              <a:spLocks noChangeArrowheads="1"/>
            </p:cNvSpPr>
            <p:nvPr/>
          </p:nvSpPr>
          <p:spPr bwMode="auto">
            <a:xfrm>
              <a:off x="1966" y="1056"/>
              <a:ext cx="1321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ctr" eaLnBrk="1" hangingPunct="1"/>
              <a:r>
                <a:rPr lang="en-US" altLang="zh-CN" sz="1200" b="1">
                  <a:solidFill>
                    <a:schemeClr val="tx2"/>
                  </a:solidFill>
                </a:rPr>
                <a:t>QGP and</a:t>
              </a:r>
            </a:p>
            <a:p>
              <a:pPr algn="ctr" eaLnBrk="1" hangingPunct="1"/>
              <a:r>
                <a:rPr lang="en-US" altLang="zh-CN" sz="1200" b="1">
                  <a:solidFill>
                    <a:schemeClr val="tx2"/>
                  </a:solidFill>
                </a:rPr>
                <a:t>hydrodynamic expansion</a:t>
              </a:r>
            </a:p>
          </p:txBody>
        </p:sp>
        <p:sp>
          <p:nvSpPr>
            <p:cNvPr id="30731" name="Text Box 8"/>
            <p:cNvSpPr txBox="1">
              <a:spLocks noChangeArrowheads="1"/>
            </p:cNvSpPr>
            <p:nvPr/>
          </p:nvSpPr>
          <p:spPr bwMode="auto">
            <a:xfrm>
              <a:off x="3206" y="2132"/>
              <a:ext cx="78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 b="1">
                  <a:solidFill>
                    <a:schemeClr val="tx2"/>
                  </a:solidFill>
                </a:rPr>
                <a:t>hadronization</a:t>
              </a:r>
            </a:p>
          </p:txBody>
        </p:sp>
        <p:sp>
          <p:nvSpPr>
            <p:cNvPr id="30732" name="Text Box 9"/>
            <p:cNvSpPr txBox="1">
              <a:spLocks noChangeArrowheads="1"/>
            </p:cNvSpPr>
            <p:nvPr/>
          </p:nvSpPr>
          <p:spPr bwMode="auto">
            <a:xfrm>
              <a:off x="4320" y="976"/>
              <a:ext cx="851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chemeClr val="tx2"/>
                  </a:solidFill>
                </a:rPr>
                <a:t>hadronic phase</a:t>
              </a:r>
            </a:p>
            <a:p>
              <a:pPr eaLnBrk="1" hangingPunct="1"/>
              <a:r>
                <a:rPr lang="en-US" altLang="zh-CN" sz="1200" b="1">
                  <a:solidFill>
                    <a:schemeClr val="tx2"/>
                  </a:solidFill>
                </a:rPr>
                <a:t>and freeze-out</a:t>
              </a:r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495300" y="3215653"/>
            <a:ext cx="8458200" cy="1200329"/>
            <a:chOff x="304800" y="4114800"/>
            <a:chExt cx="8458200" cy="1200520"/>
          </a:xfrm>
        </p:grpSpPr>
        <p:sp>
          <p:nvSpPr>
            <p:cNvPr id="30725" name="TextBox 20"/>
            <p:cNvSpPr txBox="1">
              <a:spLocks noChangeArrowheads="1"/>
            </p:cNvSpPr>
            <p:nvPr/>
          </p:nvSpPr>
          <p:spPr bwMode="auto">
            <a:xfrm>
              <a:off x="304800" y="4114800"/>
              <a:ext cx="8458200" cy="1200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sz="1800" dirty="0">
                  <a:solidFill>
                    <a:srgbClr val="FF0000"/>
                  </a:solidFill>
                </a:rPr>
                <a:t>Bulk Matter:</a:t>
              </a:r>
              <a:r>
                <a:rPr lang="en-US" sz="1800" dirty="0"/>
                <a:t>   </a:t>
              </a:r>
              <a:r>
                <a:rPr lang="en-US" sz="1800" dirty="0" err="1" smtClean="0">
                  <a:solidFill>
                    <a:srgbClr val="000090"/>
                  </a:solidFill>
                </a:rPr>
                <a:t>Glb</a:t>
              </a:r>
              <a:r>
                <a:rPr lang="en-US" sz="1800" dirty="0" smtClean="0">
                  <a:solidFill>
                    <a:srgbClr val="000090"/>
                  </a:solidFill>
                </a:rPr>
                <a:t> or KLN</a:t>
              </a:r>
              <a:r>
                <a:rPr lang="en-US" sz="1800" dirty="0" smtClean="0"/>
                <a:t>      </a:t>
              </a:r>
              <a:r>
                <a:rPr lang="en-US" sz="1800" dirty="0">
                  <a:solidFill>
                    <a:srgbClr val="008000"/>
                  </a:solidFill>
                </a:rPr>
                <a:t>(2+1)-d viscous</a:t>
              </a:r>
              <a:r>
                <a:rPr lang="en-US" sz="1800" dirty="0"/>
                <a:t>    Cooper-Frye  </a:t>
              </a:r>
              <a:r>
                <a:rPr lang="en-US" sz="1800" dirty="0" smtClean="0"/>
                <a:t>  </a:t>
              </a:r>
            </a:p>
            <a:p>
              <a:pPr eaLnBrk="1" hangingPunct="1"/>
              <a:r>
                <a:rPr lang="en-US" sz="1800" dirty="0" smtClean="0"/>
                <a:t>                                                         </a:t>
              </a:r>
              <a:r>
                <a:rPr lang="en-US" sz="1800" dirty="0" smtClean="0">
                  <a:solidFill>
                    <a:srgbClr val="008000"/>
                  </a:solidFill>
                  <a:latin typeface="Wingdings" charset="0"/>
                  <a:cs typeface="Wingdings" charset="0"/>
                </a:rPr>
                <a:t> </a:t>
              </a:r>
              <a:r>
                <a:rPr lang="en-US" sz="1800" dirty="0" smtClean="0"/>
                <a:t>                                                  </a:t>
              </a:r>
              <a:r>
                <a:rPr lang="en-US" sz="1800" dirty="0" smtClean="0">
                  <a:solidFill>
                    <a:srgbClr val="FF0000"/>
                  </a:solidFill>
                </a:rPr>
                <a:t>UrQMD</a:t>
              </a:r>
            </a:p>
            <a:p>
              <a:pPr eaLnBrk="1" hangingPunct="1"/>
              <a:r>
                <a:rPr lang="en-US" sz="1800" dirty="0" smtClean="0">
                  <a:solidFill>
                    <a:srgbClr val="FF0000"/>
                  </a:solidFill>
                </a:rPr>
                <a:t>Heavy </a:t>
              </a:r>
              <a:r>
                <a:rPr lang="en-US" sz="1800" dirty="0">
                  <a:solidFill>
                    <a:srgbClr val="FF0000"/>
                  </a:solidFill>
                </a:rPr>
                <a:t>Flavor:</a:t>
              </a:r>
              <a:r>
                <a:rPr lang="en-US" sz="1800" dirty="0"/>
                <a:t> </a:t>
              </a:r>
              <a:r>
                <a:rPr lang="en-US" sz="1800" dirty="0">
                  <a:solidFill>
                    <a:srgbClr val="000090"/>
                  </a:solidFill>
                </a:rPr>
                <a:t>Glauber for </a:t>
              </a:r>
              <a:r>
                <a:rPr lang="en-US" sz="1800" i="1" dirty="0" err="1">
                  <a:solidFill>
                    <a:srgbClr val="000090"/>
                  </a:solidFill>
                </a:rPr>
                <a:t>x</a:t>
              </a:r>
              <a:r>
                <a:rPr lang="en-US" sz="1800" dirty="0"/>
                <a:t>     </a:t>
              </a:r>
              <a:r>
                <a:rPr lang="en-US" sz="1800" dirty="0" smtClean="0"/>
                <a:t>   </a:t>
              </a:r>
              <a:r>
                <a:rPr lang="en-US" sz="1800" dirty="0" smtClean="0">
                  <a:solidFill>
                    <a:srgbClr val="008000"/>
                  </a:solidFill>
                </a:rPr>
                <a:t>Langevin</a:t>
              </a:r>
              <a:r>
                <a:rPr lang="en-US" sz="1800" dirty="0" smtClean="0"/>
                <a:t>        </a:t>
              </a:r>
              <a:r>
                <a:rPr lang="en-US" sz="1800" dirty="0"/>
                <a:t>Hybrid model </a:t>
              </a:r>
            </a:p>
            <a:p>
              <a:pPr eaLnBrk="1" hangingPunct="1"/>
              <a:r>
                <a:rPr lang="en-US" sz="1800" dirty="0"/>
                <a:t>                   </a:t>
              </a:r>
              <a:r>
                <a:rPr lang="en-US" sz="1800" dirty="0" smtClean="0"/>
                <a:t>      </a:t>
              </a:r>
              <a:r>
                <a:rPr lang="en-US" sz="1800" dirty="0" err="1" smtClean="0">
                  <a:solidFill>
                    <a:srgbClr val="000090"/>
                  </a:solidFill>
                </a:rPr>
                <a:t>pQCD</a:t>
              </a:r>
              <a:r>
                <a:rPr lang="en-US" sz="1800" dirty="0" smtClean="0">
                  <a:solidFill>
                    <a:srgbClr val="000090"/>
                  </a:solidFill>
                </a:rPr>
                <a:t> for </a:t>
              </a:r>
              <a:r>
                <a:rPr lang="en-US" sz="1800" i="1" dirty="0" err="1" smtClean="0">
                  <a:solidFill>
                    <a:srgbClr val="000090"/>
                  </a:solidFill>
                </a:rPr>
                <a:t>p</a:t>
              </a:r>
              <a:r>
                <a:rPr lang="en-US" sz="1800" dirty="0" smtClean="0"/>
                <a:t>         </a:t>
              </a:r>
              <a:r>
                <a:rPr lang="en-US" sz="1800" dirty="0" err="1" smtClean="0">
                  <a:solidFill>
                    <a:srgbClr val="008000"/>
                  </a:solidFill>
                </a:rPr>
                <a:t>col.+rad</a:t>
              </a:r>
              <a:r>
                <a:rPr lang="en-US" sz="1800" dirty="0" smtClean="0">
                  <a:solidFill>
                    <a:srgbClr val="008000"/>
                  </a:solidFill>
                </a:rPr>
                <a:t>.</a:t>
              </a:r>
              <a:r>
                <a:rPr lang="en-US" sz="1800" dirty="0" smtClean="0"/>
                <a:t>           </a:t>
              </a:r>
              <a:r>
                <a:rPr lang="en-US" sz="1800" dirty="0" err="1" smtClean="0"/>
                <a:t>frag</a:t>
              </a:r>
              <a:r>
                <a:rPr lang="en-US" sz="1800" dirty="0" err="1"/>
                <a:t>.+coal</a:t>
              </a:r>
              <a:r>
                <a:rPr lang="en-US" sz="1800" dirty="0" smtClean="0"/>
                <a:t>.</a:t>
              </a:r>
            </a:p>
          </p:txBody>
        </p:sp>
        <p:sp>
          <p:nvSpPr>
            <p:cNvPr id="30726" name="Right Brace 21"/>
            <p:cNvSpPr>
              <a:spLocks/>
            </p:cNvSpPr>
            <p:nvPr/>
          </p:nvSpPr>
          <p:spPr bwMode="auto">
            <a:xfrm>
              <a:off x="6781800" y="4279867"/>
              <a:ext cx="457200" cy="838200"/>
            </a:xfrm>
            <a:prstGeom prst="rightBrace">
              <a:avLst>
                <a:gd name="adj1" fmla="val 8335"/>
                <a:gd name="adj2" fmla="val 50000"/>
              </a:avLst>
            </a:prstGeom>
            <a:noFill/>
            <a:ln w="7620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495300" y="4606482"/>
            <a:ext cx="8458200" cy="1952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500"/>
              </a:spcBef>
              <a:buClrTx/>
              <a:buSzPct val="90000"/>
            </a:pPr>
            <a:r>
              <a:rPr lang="en-US" altLang="zh-CN" sz="2400" dirty="0" smtClean="0">
                <a:solidFill>
                  <a:srgbClr val="FF0000"/>
                </a:solidFill>
                <a:ea typeface="宋体" charset="0"/>
                <a:cs typeface="宋体" charset="0"/>
              </a:rPr>
              <a:t>Provided descriptions of heavy meson </a:t>
            </a:r>
            <a:r>
              <a:rPr lang="en-US" altLang="zh-CN" sz="2400" dirty="0" smtClean="0">
                <a:solidFill>
                  <a:srgbClr val="FF0000"/>
                </a:solidFill>
                <a:ea typeface="宋体" charset="0"/>
                <a:cs typeface="宋体" charset="0"/>
              </a:rPr>
              <a:t>suppression </a:t>
            </a:r>
            <a:r>
              <a:rPr lang="en-US" altLang="zh-CN" sz="2400" dirty="0" smtClean="0">
                <a:solidFill>
                  <a:srgbClr val="FF0000"/>
                </a:solidFill>
                <a:ea typeface="宋体" charset="0"/>
                <a:cs typeface="宋体" charset="0"/>
              </a:rPr>
              <a:t>consistent with most of the data at both RHIC and LHC</a:t>
            </a:r>
          </a:p>
          <a:p>
            <a:pPr eaLnBrk="1" hangingPunct="1">
              <a:lnSpc>
                <a:spcPct val="90000"/>
              </a:lnSpc>
              <a:spcBef>
                <a:spcPts val="1500"/>
              </a:spcBef>
              <a:buClrTx/>
              <a:buSzPct val="90000"/>
            </a:pPr>
            <a:r>
              <a:rPr lang="en-US" altLang="zh-CN" sz="2400" dirty="0" smtClean="0">
                <a:solidFill>
                  <a:srgbClr val="008000"/>
                </a:solidFill>
                <a:ea typeface="宋体" charset="0"/>
                <a:cs typeface="宋体" charset="0"/>
              </a:rPr>
              <a:t>Discussed two-particle correlation functions of heavy mesons which may provide better insights of heavy flavor dynamics in heavy-ion collisions</a:t>
            </a:r>
            <a:endParaRPr lang="en-US" altLang="zh-CN" sz="2400" dirty="0">
              <a:solidFill>
                <a:srgbClr val="008000"/>
              </a:solidFill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3532102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2126069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4800" b="1" dirty="0">
                <a:solidFill>
                  <a:srgbClr val="3366FF"/>
                </a:solidFill>
                <a:latin typeface="Calibri"/>
                <a:ea typeface="宋体" charset="0"/>
                <a:cs typeface="宋体" charset="0"/>
              </a:rPr>
              <a:t>Thank you!</a:t>
            </a:r>
          </a:p>
        </p:txBody>
      </p:sp>
      <p:grpSp>
        <p:nvGrpSpPr>
          <p:cNvPr id="2" name="Group 6"/>
          <p:cNvGrpSpPr/>
          <p:nvPr/>
        </p:nvGrpSpPr>
        <p:grpSpPr>
          <a:xfrm>
            <a:off x="680990" y="4265961"/>
            <a:ext cx="8005810" cy="1315423"/>
            <a:chOff x="774799" y="5122542"/>
            <a:chExt cx="8427168" cy="1457535"/>
          </a:xfrm>
        </p:grpSpPr>
        <p:pic>
          <p:nvPicPr>
            <p:cNvPr id="3" name="Picture 2" descr="duke qcd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3022875" y="5122543"/>
              <a:ext cx="1459350" cy="1373506"/>
            </a:xfrm>
            <a:prstGeom prst="rect">
              <a:avLst/>
            </a:prstGeom>
          </p:spPr>
        </p:pic>
        <p:pic>
          <p:nvPicPr>
            <p:cNvPr id="4" name="Picture 3" descr="logo-LB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774799" y="5122543"/>
              <a:ext cx="2028665" cy="140568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8837" y="5122543"/>
              <a:ext cx="2833130" cy="1429472"/>
            </a:xfrm>
            <a:prstGeom prst="rect">
              <a:avLst/>
            </a:prstGeom>
          </p:spPr>
        </p:pic>
        <p:pic>
          <p:nvPicPr>
            <p:cNvPr id="6" name="Picture 5" descr="CCNU-logo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4785366" y="5122542"/>
              <a:ext cx="1393878" cy="14575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9746531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内容占位符 2"/>
          <p:cNvSpPr>
            <a:spLocks noGrp="1"/>
          </p:cNvSpPr>
          <p:nvPr>
            <p:ph idx="1"/>
          </p:nvPr>
        </p:nvSpPr>
        <p:spPr bwMode="auto">
          <a:xfrm>
            <a:off x="304800" y="990600"/>
            <a:ext cx="8686800" cy="3048000"/>
          </a:xfr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ts val="700"/>
              </a:spcBef>
              <a:buSzPct val="100000"/>
            </a:pPr>
            <a:r>
              <a:rPr lang="en-US" altLang="zh-CN" sz="2600">
                <a:solidFill>
                  <a:srgbClr val="168926"/>
                </a:solidFill>
                <a:latin typeface="Calibri" charset="0"/>
                <a:ea typeface="宋体" charset="0"/>
                <a:cs typeface="宋体" charset="0"/>
              </a:rPr>
              <a:t>Generation of QGP medium: 2D viscous hydro from OSU group (thanks to Qiu, Shen, Song, and Heinz)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SzPct val="100000"/>
            </a:pPr>
            <a:r>
              <a:rPr lang="en-US" altLang="zh-CN" sz="260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Initialization of heavy quarks: MC-Glauber for position space and pQCD calculation for momentum space</a:t>
            </a:r>
            <a:endParaRPr lang="en-US" altLang="zh-CN" sz="2600">
              <a:solidFill>
                <a:srgbClr val="168926"/>
              </a:solidFill>
              <a:latin typeface="Calibri" charset="0"/>
              <a:ea typeface="宋体" charset="0"/>
              <a:cs typeface="宋体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SzPct val="100000"/>
            </a:pPr>
            <a:r>
              <a:rPr lang="en-US" altLang="zh-CN" sz="260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Simulation of heavy quark evolution: the improved Langevin algorithm in the local rest frame of the medium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SzPct val="100000"/>
            </a:pPr>
            <a:r>
              <a:rPr lang="en-US" altLang="zh-CN" sz="2600">
                <a:latin typeface="Calibri" charset="0"/>
                <a:ea typeface="宋体" charset="0"/>
                <a:cs typeface="宋体" charset="0"/>
              </a:rPr>
              <a:t>Hadronization and hadronic scattering (discuss later)</a:t>
            </a:r>
          </a:p>
          <a:p>
            <a:pPr eaLnBrk="1" hangingPunct="1">
              <a:buFont typeface="Arial" charset="0"/>
              <a:buNone/>
            </a:pPr>
            <a:endParaRPr lang="en-US" altLang="zh-CN" sz="2600">
              <a:solidFill>
                <a:srgbClr val="FF0000"/>
              </a:solidFill>
              <a:latin typeface="Gill Sans" charset="0"/>
              <a:ea typeface="宋体" charset="0"/>
              <a:cs typeface="宋体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895600" y="3810000"/>
            <a:ext cx="3962400" cy="2895600"/>
            <a:chOff x="795" y="1584"/>
            <a:chExt cx="1191" cy="826"/>
          </a:xfrm>
        </p:grpSpPr>
        <p:sp>
          <p:nvSpPr>
            <p:cNvPr id="23583" name="Oval 7"/>
            <p:cNvSpPr>
              <a:spLocks noChangeArrowheads="1"/>
            </p:cNvSpPr>
            <p:nvPr/>
          </p:nvSpPr>
          <p:spPr bwMode="auto">
            <a:xfrm rot="-5400000">
              <a:off x="1188" y="1578"/>
              <a:ext cx="425" cy="805"/>
            </a:xfrm>
            <a:prstGeom prst="ellipse">
              <a:avLst/>
            </a:prstGeom>
            <a:gradFill rotWithShape="0">
              <a:gsLst>
                <a:gs pos="0">
                  <a:srgbClr val="FF3300"/>
                </a:gs>
                <a:gs pos="100000">
                  <a:srgbClr val="FFFF00"/>
                </a:gs>
              </a:gsLst>
              <a:lin ang="5400000" scaled="1"/>
            </a:gradFill>
            <a:ln w="936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altLang="zh-CN">
                <a:ea typeface="宋体" charset="0"/>
                <a:cs typeface="宋体" charset="0"/>
              </a:endParaRPr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891" y="2133"/>
              <a:ext cx="126" cy="118"/>
              <a:chOff x="1071" y="2400"/>
              <a:chExt cx="126" cy="118"/>
            </a:xfrm>
          </p:grpSpPr>
          <p:sp>
            <p:nvSpPr>
              <p:cNvPr id="23629" name="Freeform 11"/>
              <p:cNvSpPr>
                <a:spLocks noChangeArrowheads="1"/>
              </p:cNvSpPr>
              <p:nvPr/>
            </p:nvSpPr>
            <p:spPr bwMode="auto">
              <a:xfrm>
                <a:off x="1071" y="2417"/>
                <a:ext cx="108" cy="101"/>
              </a:xfrm>
              <a:custGeom>
                <a:avLst/>
                <a:gdLst>
                  <a:gd name="T0" fmla="*/ 0 w 475"/>
                  <a:gd name="T1" fmla="*/ 0 h 446"/>
                  <a:gd name="T2" fmla="*/ 0 w 475"/>
                  <a:gd name="T3" fmla="*/ 0 h 446"/>
                  <a:gd name="T4" fmla="*/ 0 w 475"/>
                  <a:gd name="T5" fmla="*/ 0 h 446"/>
                  <a:gd name="T6" fmla="*/ 0 w 475"/>
                  <a:gd name="T7" fmla="*/ 0 h 446"/>
                  <a:gd name="T8" fmla="*/ 0 w 475"/>
                  <a:gd name="T9" fmla="*/ 0 h 446"/>
                  <a:gd name="T10" fmla="*/ 0 w 475"/>
                  <a:gd name="T11" fmla="*/ 0 h 446"/>
                  <a:gd name="T12" fmla="*/ 0 w 475"/>
                  <a:gd name="T13" fmla="*/ 0 h 446"/>
                  <a:gd name="T14" fmla="*/ 0 w 475"/>
                  <a:gd name="T15" fmla="*/ 0 h 4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75"/>
                  <a:gd name="T25" fmla="*/ 0 h 446"/>
                  <a:gd name="T26" fmla="*/ 475 w 475"/>
                  <a:gd name="T27" fmla="*/ 446 h 44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75" h="446">
                    <a:moveTo>
                      <a:pt x="474" y="91"/>
                    </a:moveTo>
                    <a:lnTo>
                      <a:pt x="169" y="371"/>
                    </a:lnTo>
                    <a:lnTo>
                      <a:pt x="211" y="418"/>
                    </a:lnTo>
                    <a:lnTo>
                      <a:pt x="0" y="445"/>
                    </a:lnTo>
                    <a:lnTo>
                      <a:pt x="42" y="238"/>
                    </a:lnTo>
                    <a:lnTo>
                      <a:pt x="84" y="282"/>
                    </a:lnTo>
                    <a:lnTo>
                      <a:pt x="391" y="0"/>
                    </a:lnTo>
                    <a:lnTo>
                      <a:pt x="474" y="9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30" name="Freeform 12"/>
              <p:cNvSpPr>
                <a:spLocks noChangeArrowheads="1"/>
              </p:cNvSpPr>
              <p:nvPr/>
            </p:nvSpPr>
            <p:spPr bwMode="auto">
              <a:xfrm>
                <a:off x="1174" y="2400"/>
                <a:ext cx="23" cy="24"/>
              </a:xfrm>
              <a:custGeom>
                <a:avLst/>
                <a:gdLst>
                  <a:gd name="T0" fmla="*/ 0 w 101"/>
                  <a:gd name="T1" fmla="*/ 0 h 106"/>
                  <a:gd name="T2" fmla="*/ 0 w 101"/>
                  <a:gd name="T3" fmla="*/ 0 h 106"/>
                  <a:gd name="T4" fmla="*/ 0 w 101"/>
                  <a:gd name="T5" fmla="*/ 0 h 106"/>
                  <a:gd name="T6" fmla="*/ 0 w 101"/>
                  <a:gd name="T7" fmla="*/ 0 h 106"/>
                  <a:gd name="T8" fmla="*/ 0 w 101"/>
                  <a:gd name="T9" fmla="*/ 0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6"/>
                  <a:gd name="T17" fmla="*/ 101 w 101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6">
                    <a:moveTo>
                      <a:pt x="100" y="92"/>
                    </a:moveTo>
                    <a:lnTo>
                      <a:pt x="83" y="105"/>
                    </a:lnTo>
                    <a:lnTo>
                      <a:pt x="0" y="15"/>
                    </a:lnTo>
                    <a:lnTo>
                      <a:pt x="14" y="0"/>
                    </a:lnTo>
                    <a:lnTo>
                      <a:pt x="100" y="92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31" name="Freeform 13"/>
              <p:cNvSpPr>
                <a:spLocks noChangeArrowheads="1"/>
              </p:cNvSpPr>
              <p:nvPr/>
            </p:nvSpPr>
            <p:spPr bwMode="auto">
              <a:xfrm>
                <a:off x="1163" y="2407"/>
                <a:ext cx="27" cy="28"/>
              </a:xfrm>
              <a:custGeom>
                <a:avLst/>
                <a:gdLst>
                  <a:gd name="T0" fmla="*/ 0 w 119"/>
                  <a:gd name="T1" fmla="*/ 0 h 124"/>
                  <a:gd name="T2" fmla="*/ 0 w 119"/>
                  <a:gd name="T3" fmla="*/ 0 h 124"/>
                  <a:gd name="T4" fmla="*/ 0 w 119"/>
                  <a:gd name="T5" fmla="*/ 0 h 124"/>
                  <a:gd name="T6" fmla="*/ 0 w 119"/>
                  <a:gd name="T7" fmla="*/ 0 h 124"/>
                  <a:gd name="T8" fmla="*/ 0 w 119"/>
                  <a:gd name="T9" fmla="*/ 0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9"/>
                  <a:gd name="T16" fmla="*/ 0 h 124"/>
                  <a:gd name="T17" fmla="*/ 119 w 119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9" h="124">
                    <a:moveTo>
                      <a:pt x="118" y="91"/>
                    </a:moveTo>
                    <a:lnTo>
                      <a:pt x="85" y="123"/>
                    </a:lnTo>
                    <a:lnTo>
                      <a:pt x="0" y="31"/>
                    </a:lnTo>
                    <a:lnTo>
                      <a:pt x="31" y="0"/>
                    </a:lnTo>
                    <a:lnTo>
                      <a:pt x="118" y="9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1758" y="2143"/>
              <a:ext cx="138" cy="107"/>
              <a:chOff x="1938" y="2410"/>
              <a:chExt cx="138" cy="107"/>
            </a:xfrm>
          </p:grpSpPr>
          <p:sp>
            <p:nvSpPr>
              <p:cNvPr id="23626" name="Freeform 15"/>
              <p:cNvSpPr>
                <a:spLocks noChangeArrowheads="1"/>
              </p:cNvSpPr>
              <p:nvPr/>
            </p:nvSpPr>
            <p:spPr bwMode="auto">
              <a:xfrm>
                <a:off x="1958" y="2424"/>
                <a:ext cx="118" cy="93"/>
              </a:xfrm>
              <a:custGeom>
                <a:avLst/>
                <a:gdLst>
                  <a:gd name="T0" fmla="*/ 0 w 522"/>
                  <a:gd name="T1" fmla="*/ 0 h 409"/>
                  <a:gd name="T2" fmla="*/ 0 w 522"/>
                  <a:gd name="T3" fmla="*/ 0 h 409"/>
                  <a:gd name="T4" fmla="*/ 0 w 522"/>
                  <a:gd name="T5" fmla="*/ 0 h 409"/>
                  <a:gd name="T6" fmla="*/ 0 w 522"/>
                  <a:gd name="T7" fmla="*/ 0 h 409"/>
                  <a:gd name="T8" fmla="*/ 0 w 522"/>
                  <a:gd name="T9" fmla="*/ 0 h 409"/>
                  <a:gd name="T10" fmla="*/ 0 w 522"/>
                  <a:gd name="T11" fmla="*/ 0 h 409"/>
                  <a:gd name="T12" fmla="*/ 0 w 522"/>
                  <a:gd name="T13" fmla="*/ 0 h 409"/>
                  <a:gd name="T14" fmla="*/ 0 w 522"/>
                  <a:gd name="T15" fmla="*/ 0 h 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2"/>
                  <a:gd name="T25" fmla="*/ 0 h 409"/>
                  <a:gd name="T26" fmla="*/ 522 w 522"/>
                  <a:gd name="T27" fmla="*/ 409 h 40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2" h="409">
                    <a:moveTo>
                      <a:pt x="72" y="0"/>
                    </a:moveTo>
                    <a:lnTo>
                      <a:pt x="414" y="254"/>
                    </a:lnTo>
                    <a:lnTo>
                      <a:pt x="450" y="207"/>
                    </a:lnTo>
                    <a:lnTo>
                      <a:pt x="521" y="408"/>
                    </a:lnTo>
                    <a:lnTo>
                      <a:pt x="303" y="399"/>
                    </a:lnTo>
                    <a:lnTo>
                      <a:pt x="340" y="354"/>
                    </a:lnTo>
                    <a:lnTo>
                      <a:pt x="0" y="99"/>
                    </a:lnTo>
                    <a:lnTo>
                      <a:pt x="72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7" name="Freeform 16"/>
              <p:cNvSpPr>
                <a:spLocks noChangeArrowheads="1"/>
              </p:cNvSpPr>
              <p:nvPr/>
            </p:nvSpPr>
            <p:spPr bwMode="auto">
              <a:xfrm>
                <a:off x="1938" y="2410"/>
                <a:ext cx="21" cy="25"/>
              </a:xfrm>
              <a:custGeom>
                <a:avLst/>
                <a:gdLst>
                  <a:gd name="T0" fmla="*/ 0 w 92"/>
                  <a:gd name="T1" fmla="*/ 0 h 109"/>
                  <a:gd name="T2" fmla="*/ 0 w 92"/>
                  <a:gd name="T3" fmla="*/ 0 h 109"/>
                  <a:gd name="T4" fmla="*/ 0 w 92"/>
                  <a:gd name="T5" fmla="*/ 0 h 109"/>
                  <a:gd name="T6" fmla="*/ 0 w 92"/>
                  <a:gd name="T7" fmla="*/ 0 h 109"/>
                  <a:gd name="T8" fmla="*/ 0 w 92"/>
                  <a:gd name="T9" fmla="*/ 0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09"/>
                  <a:gd name="T17" fmla="*/ 92 w 92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09">
                    <a:moveTo>
                      <a:pt x="72" y="0"/>
                    </a:moveTo>
                    <a:lnTo>
                      <a:pt x="91" y="9"/>
                    </a:lnTo>
                    <a:lnTo>
                      <a:pt x="18" y="108"/>
                    </a:lnTo>
                    <a:lnTo>
                      <a:pt x="0" y="92"/>
                    </a:lnTo>
                    <a:lnTo>
                      <a:pt x="72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8" name="Freeform 17"/>
              <p:cNvSpPr>
                <a:spLocks noChangeArrowheads="1"/>
              </p:cNvSpPr>
              <p:nvPr/>
            </p:nvSpPr>
            <p:spPr bwMode="auto">
              <a:xfrm>
                <a:off x="1945" y="2415"/>
                <a:ext cx="25" cy="29"/>
              </a:xfrm>
              <a:custGeom>
                <a:avLst/>
                <a:gdLst>
                  <a:gd name="T0" fmla="*/ 0 w 110"/>
                  <a:gd name="T1" fmla="*/ 0 h 126"/>
                  <a:gd name="T2" fmla="*/ 0 w 110"/>
                  <a:gd name="T3" fmla="*/ 0 h 126"/>
                  <a:gd name="T4" fmla="*/ 0 w 110"/>
                  <a:gd name="T5" fmla="*/ 0 h 126"/>
                  <a:gd name="T6" fmla="*/ 0 w 110"/>
                  <a:gd name="T7" fmla="*/ 0 h 126"/>
                  <a:gd name="T8" fmla="*/ 0 w 110"/>
                  <a:gd name="T9" fmla="*/ 0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"/>
                  <a:gd name="T16" fmla="*/ 0 h 126"/>
                  <a:gd name="T17" fmla="*/ 110 w 110"/>
                  <a:gd name="T18" fmla="*/ 126 h 1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" h="126">
                    <a:moveTo>
                      <a:pt x="73" y="0"/>
                    </a:moveTo>
                    <a:lnTo>
                      <a:pt x="109" y="27"/>
                    </a:lnTo>
                    <a:lnTo>
                      <a:pt x="36" y="125"/>
                    </a:lnTo>
                    <a:lnTo>
                      <a:pt x="0" y="98"/>
                    </a:lnTo>
                    <a:lnTo>
                      <a:pt x="73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938" y="1714"/>
              <a:ext cx="126" cy="119"/>
              <a:chOff x="1118" y="1981"/>
              <a:chExt cx="126" cy="119"/>
            </a:xfrm>
          </p:grpSpPr>
          <p:sp>
            <p:nvSpPr>
              <p:cNvPr id="23623" name="Freeform 19"/>
              <p:cNvSpPr>
                <a:spLocks noChangeArrowheads="1"/>
              </p:cNvSpPr>
              <p:nvPr/>
            </p:nvSpPr>
            <p:spPr bwMode="auto">
              <a:xfrm>
                <a:off x="1118" y="1981"/>
                <a:ext cx="108" cy="101"/>
              </a:xfrm>
              <a:custGeom>
                <a:avLst/>
                <a:gdLst>
                  <a:gd name="T0" fmla="*/ 0 w 477"/>
                  <a:gd name="T1" fmla="*/ 0 h 445"/>
                  <a:gd name="T2" fmla="*/ 0 w 477"/>
                  <a:gd name="T3" fmla="*/ 0 h 445"/>
                  <a:gd name="T4" fmla="*/ 0 w 477"/>
                  <a:gd name="T5" fmla="*/ 0 h 445"/>
                  <a:gd name="T6" fmla="*/ 0 w 477"/>
                  <a:gd name="T7" fmla="*/ 0 h 445"/>
                  <a:gd name="T8" fmla="*/ 0 w 477"/>
                  <a:gd name="T9" fmla="*/ 0 h 445"/>
                  <a:gd name="T10" fmla="*/ 0 w 477"/>
                  <a:gd name="T11" fmla="*/ 0 h 445"/>
                  <a:gd name="T12" fmla="*/ 0 w 477"/>
                  <a:gd name="T13" fmla="*/ 0 h 445"/>
                  <a:gd name="T14" fmla="*/ 0 w 477"/>
                  <a:gd name="T15" fmla="*/ 0 h 4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77"/>
                  <a:gd name="T25" fmla="*/ 0 h 445"/>
                  <a:gd name="T26" fmla="*/ 477 w 477"/>
                  <a:gd name="T27" fmla="*/ 445 h 4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77" h="445">
                    <a:moveTo>
                      <a:pt x="388" y="444"/>
                    </a:moveTo>
                    <a:lnTo>
                      <a:pt x="88" y="163"/>
                    </a:lnTo>
                    <a:lnTo>
                      <a:pt x="44" y="208"/>
                    </a:lnTo>
                    <a:lnTo>
                      <a:pt x="0" y="0"/>
                    </a:lnTo>
                    <a:lnTo>
                      <a:pt x="213" y="28"/>
                    </a:lnTo>
                    <a:lnTo>
                      <a:pt x="176" y="70"/>
                    </a:lnTo>
                    <a:lnTo>
                      <a:pt x="476" y="354"/>
                    </a:lnTo>
                    <a:lnTo>
                      <a:pt x="388" y="444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4" name="Freeform 20"/>
              <p:cNvSpPr>
                <a:spLocks noChangeArrowheads="1"/>
              </p:cNvSpPr>
              <p:nvPr/>
            </p:nvSpPr>
            <p:spPr bwMode="auto">
              <a:xfrm>
                <a:off x="1221" y="2076"/>
                <a:ext cx="23" cy="24"/>
              </a:xfrm>
              <a:custGeom>
                <a:avLst/>
                <a:gdLst>
                  <a:gd name="T0" fmla="*/ 0 w 103"/>
                  <a:gd name="T1" fmla="*/ 0 h 105"/>
                  <a:gd name="T2" fmla="*/ 0 w 103"/>
                  <a:gd name="T3" fmla="*/ 0 h 105"/>
                  <a:gd name="T4" fmla="*/ 0 w 103"/>
                  <a:gd name="T5" fmla="*/ 0 h 105"/>
                  <a:gd name="T6" fmla="*/ 0 w 103"/>
                  <a:gd name="T7" fmla="*/ 0 h 105"/>
                  <a:gd name="T8" fmla="*/ 0 w 103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105"/>
                  <a:gd name="T17" fmla="*/ 103 w 103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105">
                    <a:moveTo>
                      <a:pt x="14" y="104"/>
                    </a:moveTo>
                    <a:lnTo>
                      <a:pt x="0" y="91"/>
                    </a:lnTo>
                    <a:lnTo>
                      <a:pt x="86" y="0"/>
                    </a:lnTo>
                    <a:lnTo>
                      <a:pt x="102" y="13"/>
                    </a:lnTo>
                    <a:lnTo>
                      <a:pt x="14" y="104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5" name="Freeform 21"/>
              <p:cNvSpPr>
                <a:spLocks noChangeArrowheads="1"/>
              </p:cNvSpPr>
              <p:nvPr/>
            </p:nvSpPr>
            <p:spPr bwMode="auto">
              <a:xfrm>
                <a:off x="1209" y="2065"/>
                <a:ext cx="27" cy="28"/>
              </a:xfrm>
              <a:custGeom>
                <a:avLst/>
                <a:gdLst>
                  <a:gd name="T0" fmla="*/ 0 w 121"/>
                  <a:gd name="T1" fmla="*/ 0 h 122"/>
                  <a:gd name="T2" fmla="*/ 0 w 121"/>
                  <a:gd name="T3" fmla="*/ 0 h 122"/>
                  <a:gd name="T4" fmla="*/ 0 w 121"/>
                  <a:gd name="T5" fmla="*/ 0 h 122"/>
                  <a:gd name="T6" fmla="*/ 0 w 121"/>
                  <a:gd name="T7" fmla="*/ 0 h 122"/>
                  <a:gd name="T8" fmla="*/ 0 w 121"/>
                  <a:gd name="T9" fmla="*/ 0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1"/>
                  <a:gd name="T16" fmla="*/ 0 h 122"/>
                  <a:gd name="T17" fmla="*/ 121 w 121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1" h="122">
                    <a:moveTo>
                      <a:pt x="32" y="121"/>
                    </a:moveTo>
                    <a:lnTo>
                      <a:pt x="0" y="91"/>
                    </a:lnTo>
                    <a:lnTo>
                      <a:pt x="88" y="0"/>
                    </a:lnTo>
                    <a:lnTo>
                      <a:pt x="120" y="30"/>
                    </a:lnTo>
                    <a:lnTo>
                      <a:pt x="32" y="12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1132" y="1614"/>
              <a:ext cx="75" cy="155"/>
              <a:chOff x="1312" y="1881"/>
              <a:chExt cx="75" cy="155"/>
            </a:xfrm>
          </p:grpSpPr>
          <p:sp>
            <p:nvSpPr>
              <p:cNvPr id="23620" name="Freeform 23"/>
              <p:cNvSpPr>
                <a:spLocks noChangeArrowheads="1"/>
              </p:cNvSpPr>
              <p:nvPr/>
            </p:nvSpPr>
            <p:spPr bwMode="auto">
              <a:xfrm>
                <a:off x="1312" y="1881"/>
                <a:ext cx="68" cy="132"/>
              </a:xfrm>
              <a:custGeom>
                <a:avLst/>
                <a:gdLst>
                  <a:gd name="T0" fmla="*/ 0 w 302"/>
                  <a:gd name="T1" fmla="*/ 0 h 582"/>
                  <a:gd name="T2" fmla="*/ 0 w 302"/>
                  <a:gd name="T3" fmla="*/ 0 h 582"/>
                  <a:gd name="T4" fmla="*/ 0 w 302"/>
                  <a:gd name="T5" fmla="*/ 0 h 582"/>
                  <a:gd name="T6" fmla="*/ 0 w 302"/>
                  <a:gd name="T7" fmla="*/ 0 h 582"/>
                  <a:gd name="T8" fmla="*/ 0 w 302"/>
                  <a:gd name="T9" fmla="*/ 0 h 582"/>
                  <a:gd name="T10" fmla="*/ 0 w 302"/>
                  <a:gd name="T11" fmla="*/ 0 h 582"/>
                  <a:gd name="T12" fmla="*/ 0 w 302"/>
                  <a:gd name="T13" fmla="*/ 0 h 582"/>
                  <a:gd name="T14" fmla="*/ 0 w 302"/>
                  <a:gd name="T15" fmla="*/ 0 h 58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2"/>
                  <a:gd name="T25" fmla="*/ 0 h 582"/>
                  <a:gd name="T26" fmla="*/ 302 w 302"/>
                  <a:gd name="T27" fmla="*/ 582 h 58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2" h="582">
                    <a:moveTo>
                      <a:pt x="183" y="581"/>
                    </a:moveTo>
                    <a:lnTo>
                      <a:pt x="57" y="186"/>
                    </a:lnTo>
                    <a:lnTo>
                      <a:pt x="0" y="204"/>
                    </a:lnTo>
                    <a:lnTo>
                      <a:pt x="65" y="0"/>
                    </a:lnTo>
                    <a:lnTo>
                      <a:pt x="236" y="130"/>
                    </a:lnTo>
                    <a:lnTo>
                      <a:pt x="174" y="148"/>
                    </a:lnTo>
                    <a:lnTo>
                      <a:pt x="301" y="541"/>
                    </a:lnTo>
                    <a:lnTo>
                      <a:pt x="183" y="58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1" name="Freeform 24"/>
              <p:cNvSpPr>
                <a:spLocks noChangeArrowheads="1"/>
              </p:cNvSpPr>
              <p:nvPr/>
            </p:nvSpPr>
            <p:spPr bwMode="auto">
              <a:xfrm>
                <a:off x="1360" y="2023"/>
                <a:ext cx="27" cy="13"/>
              </a:xfrm>
              <a:custGeom>
                <a:avLst/>
                <a:gdLst>
                  <a:gd name="T0" fmla="*/ 0 w 118"/>
                  <a:gd name="T1" fmla="*/ 0 h 59"/>
                  <a:gd name="T2" fmla="*/ 0 w 118"/>
                  <a:gd name="T3" fmla="*/ 0 h 59"/>
                  <a:gd name="T4" fmla="*/ 0 w 118"/>
                  <a:gd name="T5" fmla="*/ 0 h 59"/>
                  <a:gd name="T6" fmla="*/ 0 w 118"/>
                  <a:gd name="T7" fmla="*/ 0 h 59"/>
                  <a:gd name="T8" fmla="*/ 0 w 118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59"/>
                  <a:gd name="T17" fmla="*/ 118 w 118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59">
                    <a:moveTo>
                      <a:pt x="0" y="58"/>
                    </a:moveTo>
                    <a:lnTo>
                      <a:pt x="0" y="31"/>
                    </a:lnTo>
                    <a:lnTo>
                      <a:pt x="115" y="0"/>
                    </a:lnTo>
                    <a:lnTo>
                      <a:pt x="117" y="20"/>
                    </a:lnTo>
                    <a:lnTo>
                      <a:pt x="0" y="58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22" name="Freeform 25"/>
              <p:cNvSpPr>
                <a:spLocks noChangeArrowheads="1"/>
              </p:cNvSpPr>
              <p:nvPr/>
            </p:nvSpPr>
            <p:spPr bwMode="auto">
              <a:xfrm>
                <a:off x="1355" y="2009"/>
                <a:ext cx="30" cy="18"/>
              </a:xfrm>
              <a:custGeom>
                <a:avLst/>
                <a:gdLst>
                  <a:gd name="T0" fmla="*/ 0 w 133"/>
                  <a:gd name="T1" fmla="*/ 0 h 79"/>
                  <a:gd name="T2" fmla="*/ 0 w 133"/>
                  <a:gd name="T3" fmla="*/ 0 h 79"/>
                  <a:gd name="T4" fmla="*/ 0 w 133"/>
                  <a:gd name="T5" fmla="*/ 0 h 79"/>
                  <a:gd name="T6" fmla="*/ 0 w 133"/>
                  <a:gd name="T7" fmla="*/ 0 h 79"/>
                  <a:gd name="T8" fmla="*/ 0 w 133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79"/>
                  <a:gd name="T17" fmla="*/ 133 w 13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79">
                    <a:moveTo>
                      <a:pt x="16" y="78"/>
                    </a:moveTo>
                    <a:lnTo>
                      <a:pt x="0" y="38"/>
                    </a:lnTo>
                    <a:lnTo>
                      <a:pt x="119" y="0"/>
                    </a:lnTo>
                    <a:lnTo>
                      <a:pt x="132" y="42"/>
                    </a:lnTo>
                    <a:lnTo>
                      <a:pt x="16" y="78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1749" y="1741"/>
              <a:ext cx="123" cy="121"/>
              <a:chOff x="1929" y="2008"/>
              <a:chExt cx="123" cy="121"/>
            </a:xfrm>
          </p:grpSpPr>
          <p:sp>
            <p:nvSpPr>
              <p:cNvPr id="23617" name="Freeform 27"/>
              <p:cNvSpPr>
                <a:spLocks noChangeArrowheads="1"/>
              </p:cNvSpPr>
              <p:nvPr/>
            </p:nvSpPr>
            <p:spPr bwMode="auto">
              <a:xfrm>
                <a:off x="1947" y="2008"/>
                <a:ext cx="105" cy="104"/>
              </a:xfrm>
              <a:custGeom>
                <a:avLst/>
                <a:gdLst>
                  <a:gd name="T0" fmla="*/ 0 w 464"/>
                  <a:gd name="T1" fmla="*/ 0 h 457"/>
                  <a:gd name="T2" fmla="*/ 0 w 464"/>
                  <a:gd name="T3" fmla="*/ 0 h 457"/>
                  <a:gd name="T4" fmla="*/ 0 w 464"/>
                  <a:gd name="T5" fmla="*/ 0 h 457"/>
                  <a:gd name="T6" fmla="*/ 0 w 464"/>
                  <a:gd name="T7" fmla="*/ 0 h 457"/>
                  <a:gd name="T8" fmla="*/ 0 w 464"/>
                  <a:gd name="T9" fmla="*/ 0 h 457"/>
                  <a:gd name="T10" fmla="*/ 0 w 464"/>
                  <a:gd name="T11" fmla="*/ 0 h 457"/>
                  <a:gd name="T12" fmla="*/ 0 w 464"/>
                  <a:gd name="T13" fmla="*/ 0 h 457"/>
                  <a:gd name="T14" fmla="*/ 0 w 464"/>
                  <a:gd name="T15" fmla="*/ 0 h 4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4"/>
                  <a:gd name="T25" fmla="*/ 0 h 457"/>
                  <a:gd name="T26" fmla="*/ 464 w 464"/>
                  <a:gd name="T27" fmla="*/ 457 h 4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4" h="457">
                    <a:moveTo>
                      <a:pt x="0" y="369"/>
                    </a:moveTo>
                    <a:lnTo>
                      <a:pt x="294" y="79"/>
                    </a:lnTo>
                    <a:lnTo>
                      <a:pt x="249" y="32"/>
                    </a:lnTo>
                    <a:lnTo>
                      <a:pt x="463" y="0"/>
                    </a:lnTo>
                    <a:lnTo>
                      <a:pt x="426" y="213"/>
                    </a:lnTo>
                    <a:lnTo>
                      <a:pt x="384" y="166"/>
                    </a:lnTo>
                    <a:lnTo>
                      <a:pt x="90" y="456"/>
                    </a:lnTo>
                    <a:lnTo>
                      <a:pt x="0" y="369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8" name="Freeform 28"/>
              <p:cNvSpPr>
                <a:spLocks noChangeArrowheads="1"/>
              </p:cNvSpPr>
              <p:nvPr/>
            </p:nvSpPr>
            <p:spPr bwMode="auto">
              <a:xfrm>
                <a:off x="1929" y="2105"/>
                <a:ext cx="23" cy="24"/>
              </a:xfrm>
              <a:custGeom>
                <a:avLst/>
                <a:gdLst>
                  <a:gd name="T0" fmla="*/ 0 w 103"/>
                  <a:gd name="T1" fmla="*/ 0 h 104"/>
                  <a:gd name="T2" fmla="*/ 0 w 103"/>
                  <a:gd name="T3" fmla="*/ 0 h 104"/>
                  <a:gd name="T4" fmla="*/ 0 w 103"/>
                  <a:gd name="T5" fmla="*/ 0 h 104"/>
                  <a:gd name="T6" fmla="*/ 0 w 103"/>
                  <a:gd name="T7" fmla="*/ 0 h 104"/>
                  <a:gd name="T8" fmla="*/ 0 w 103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104"/>
                  <a:gd name="T17" fmla="*/ 103 w 103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104">
                    <a:moveTo>
                      <a:pt x="0" y="14"/>
                    </a:moveTo>
                    <a:lnTo>
                      <a:pt x="17" y="0"/>
                    </a:lnTo>
                    <a:lnTo>
                      <a:pt x="102" y="89"/>
                    </a:lnTo>
                    <a:lnTo>
                      <a:pt x="87" y="103"/>
                    </a:lnTo>
                    <a:lnTo>
                      <a:pt x="0" y="14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9" name="Freeform 29"/>
              <p:cNvSpPr>
                <a:spLocks noChangeArrowheads="1"/>
              </p:cNvSpPr>
              <p:nvPr/>
            </p:nvSpPr>
            <p:spPr bwMode="auto">
              <a:xfrm>
                <a:off x="1936" y="2094"/>
                <a:ext cx="28" cy="28"/>
              </a:xfrm>
              <a:custGeom>
                <a:avLst/>
                <a:gdLst>
                  <a:gd name="T0" fmla="*/ 0 w 123"/>
                  <a:gd name="T1" fmla="*/ 0 h 123"/>
                  <a:gd name="T2" fmla="*/ 0 w 123"/>
                  <a:gd name="T3" fmla="*/ 0 h 123"/>
                  <a:gd name="T4" fmla="*/ 0 w 123"/>
                  <a:gd name="T5" fmla="*/ 0 h 123"/>
                  <a:gd name="T6" fmla="*/ 0 w 123"/>
                  <a:gd name="T7" fmla="*/ 0 h 123"/>
                  <a:gd name="T8" fmla="*/ 0 w 123"/>
                  <a:gd name="T9" fmla="*/ 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"/>
                  <a:gd name="T16" fmla="*/ 0 h 123"/>
                  <a:gd name="T17" fmla="*/ 123 w 123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" h="123">
                    <a:moveTo>
                      <a:pt x="0" y="33"/>
                    </a:moveTo>
                    <a:lnTo>
                      <a:pt x="35" y="0"/>
                    </a:lnTo>
                    <a:lnTo>
                      <a:pt x="122" y="91"/>
                    </a:lnTo>
                    <a:lnTo>
                      <a:pt x="92" y="122"/>
                    </a:lnTo>
                    <a:lnTo>
                      <a:pt x="0" y="33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0"/>
            <p:cNvGrpSpPr>
              <a:grpSpLocks/>
            </p:cNvGrpSpPr>
            <p:nvPr/>
          </p:nvGrpSpPr>
          <p:grpSpPr bwMode="auto">
            <a:xfrm>
              <a:off x="1368" y="2249"/>
              <a:ext cx="57" cy="161"/>
              <a:chOff x="1548" y="2516"/>
              <a:chExt cx="57" cy="161"/>
            </a:xfrm>
          </p:grpSpPr>
          <p:sp>
            <p:nvSpPr>
              <p:cNvPr id="23614" name="Freeform 31"/>
              <p:cNvSpPr>
                <a:spLocks noChangeArrowheads="1"/>
              </p:cNvSpPr>
              <p:nvPr/>
            </p:nvSpPr>
            <p:spPr bwMode="auto">
              <a:xfrm>
                <a:off x="1548" y="2538"/>
                <a:ext cx="57" cy="139"/>
              </a:xfrm>
              <a:custGeom>
                <a:avLst/>
                <a:gdLst>
                  <a:gd name="T0" fmla="*/ 0 w 253"/>
                  <a:gd name="T1" fmla="*/ 0 h 612"/>
                  <a:gd name="T2" fmla="*/ 0 w 253"/>
                  <a:gd name="T3" fmla="*/ 0 h 612"/>
                  <a:gd name="T4" fmla="*/ 0 w 253"/>
                  <a:gd name="T5" fmla="*/ 0 h 612"/>
                  <a:gd name="T6" fmla="*/ 0 w 253"/>
                  <a:gd name="T7" fmla="*/ 0 h 612"/>
                  <a:gd name="T8" fmla="*/ 0 w 253"/>
                  <a:gd name="T9" fmla="*/ 0 h 612"/>
                  <a:gd name="T10" fmla="*/ 0 w 253"/>
                  <a:gd name="T11" fmla="*/ 0 h 612"/>
                  <a:gd name="T12" fmla="*/ 0 w 253"/>
                  <a:gd name="T13" fmla="*/ 0 h 612"/>
                  <a:gd name="T14" fmla="*/ 0 w 253"/>
                  <a:gd name="T15" fmla="*/ 0 h 6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612"/>
                  <a:gd name="T26" fmla="*/ 253 w 253"/>
                  <a:gd name="T27" fmla="*/ 612 h 6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612">
                    <a:moveTo>
                      <a:pt x="196" y="16"/>
                    </a:moveTo>
                    <a:lnTo>
                      <a:pt x="189" y="426"/>
                    </a:lnTo>
                    <a:lnTo>
                      <a:pt x="252" y="415"/>
                    </a:lnTo>
                    <a:lnTo>
                      <a:pt x="128" y="611"/>
                    </a:lnTo>
                    <a:lnTo>
                      <a:pt x="0" y="428"/>
                    </a:lnTo>
                    <a:lnTo>
                      <a:pt x="63" y="417"/>
                    </a:lnTo>
                    <a:lnTo>
                      <a:pt x="73" y="0"/>
                    </a:lnTo>
                    <a:lnTo>
                      <a:pt x="196" y="16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5" name="Freeform 32"/>
              <p:cNvSpPr>
                <a:spLocks noChangeArrowheads="1"/>
              </p:cNvSpPr>
              <p:nvPr/>
            </p:nvSpPr>
            <p:spPr bwMode="auto">
              <a:xfrm>
                <a:off x="1561" y="2516"/>
                <a:ext cx="31" cy="5"/>
              </a:xfrm>
              <a:custGeom>
                <a:avLst/>
                <a:gdLst>
                  <a:gd name="T0" fmla="*/ 0 w 137"/>
                  <a:gd name="T1" fmla="*/ 0 h 22"/>
                  <a:gd name="T2" fmla="*/ 0 w 137"/>
                  <a:gd name="T3" fmla="*/ 0 h 22"/>
                  <a:gd name="T4" fmla="*/ 0 w 137"/>
                  <a:gd name="T5" fmla="*/ 0 h 22"/>
                  <a:gd name="T6" fmla="*/ 0 w 137"/>
                  <a:gd name="T7" fmla="*/ 0 h 22"/>
                  <a:gd name="T8" fmla="*/ 0 w 137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22"/>
                  <a:gd name="T17" fmla="*/ 137 w 137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22">
                    <a:moveTo>
                      <a:pt x="136" y="0"/>
                    </a:moveTo>
                    <a:lnTo>
                      <a:pt x="125" y="19"/>
                    </a:lnTo>
                    <a:lnTo>
                      <a:pt x="0" y="21"/>
                    </a:lnTo>
                    <a:lnTo>
                      <a:pt x="10" y="0"/>
                    </a:lnTo>
                    <a:lnTo>
                      <a:pt x="136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6" name="Freeform 33"/>
              <p:cNvSpPr>
                <a:spLocks noChangeArrowheads="1"/>
              </p:cNvSpPr>
              <p:nvPr/>
            </p:nvSpPr>
            <p:spPr bwMode="auto">
              <a:xfrm>
                <a:off x="1561" y="2525"/>
                <a:ext cx="29" cy="10"/>
              </a:xfrm>
              <a:custGeom>
                <a:avLst/>
                <a:gdLst>
                  <a:gd name="T0" fmla="*/ 0 w 127"/>
                  <a:gd name="T1" fmla="*/ 0 h 45"/>
                  <a:gd name="T2" fmla="*/ 0 w 127"/>
                  <a:gd name="T3" fmla="*/ 0 h 45"/>
                  <a:gd name="T4" fmla="*/ 0 w 127"/>
                  <a:gd name="T5" fmla="*/ 0 h 45"/>
                  <a:gd name="T6" fmla="*/ 0 w 127"/>
                  <a:gd name="T7" fmla="*/ 0 h 45"/>
                  <a:gd name="T8" fmla="*/ 0 w 127"/>
                  <a:gd name="T9" fmla="*/ 0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45"/>
                  <a:gd name="T17" fmla="*/ 127 w 127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45">
                    <a:moveTo>
                      <a:pt x="126" y="9"/>
                    </a:moveTo>
                    <a:lnTo>
                      <a:pt x="126" y="42"/>
                    </a:lnTo>
                    <a:lnTo>
                      <a:pt x="0" y="44"/>
                    </a:lnTo>
                    <a:lnTo>
                      <a:pt x="0" y="0"/>
                    </a:lnTo>
                    <a:lnTo>
                      <a:pt x="126" y="9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1824" y="1966"/>
              <a:ext cx="162" cy="55"/>
              <a:chOff x="2004" y="2233"/>
              <a:chExt cx="162" cy="55"/>
            </a:xfrm>
          </p:grpSpPr>
          <p:sp>
            <p:nvSpPr>
              <p:cNvPr id="23611" name="Freeform 35"/>
              <p:cNvSpPr>
                <a:spLocks noChangeArrowheads="1"/>
              </p:cNvSpPr>
              <p:nvPr/>
            </p:nvSpPr>
            <p:spPr bwMode="auto">
              <a:xfrm>
                <a:off x="2026" y="2233"/>
                <a:ext cx="140" cy="55"/>
              </a:xfrm>
              <a:custGeom>
                <a:avLst/>
                <a:gdLst>
                  <a:gd name="T0" fmla="*/ 0 w 616"/>
                  <a:gd name="T1" fmla="*/ 0 h 243"/>
                  <a:gd name="T2" fmla="*/ 0 w 616"/>
                  <a:gd name="T3" fmla="*/ 0 h 243"/>
                  <a:gd name="T4" fmla="*/ 0 w 616"/>
                  <a:gd name="T5" fmla="*/ 0 h 243"/>
                  <a:gd name="T6" fmla="*/ 0 w 616"/>
                  <a:gd name="T7" fmla="*/ 0 h 243"/>
                  <a:gd name="T8" fmla="*/ 0 w 616"/>
                  <a:gd name="T9" fmla="*/ 0 h 243"/>
                  <a:gd name="T10" fmla="*/ 0 w 616"/>
                  <a:gd name="T11" fmla="*/ 0 h 243"/>
                  <a:gd name="T12" fmla="*/ 0 w 616"/>
                  <a:gd name="T13" fmla="*/ 0 h 243"/>
                  <a:gd name="T14" fmla="*/ 0 w 616"/>
                  <a:gd name="T15" fmla="*/ 0 h 24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16"/>
                  <a:gd name="T25" fmla="*/ 0 h 243"/>
                  <a:gd name="T26" fmla="*/ 616 w 616"/>
                  <a:gd name="T27" fmla="*/ 243 h 24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16" h="243">
                    <a:moveTo>
                      <a:pt x="11" y="57"/>
                    </a:moveTo>
                    <a:lnTo>
                      <a:pt x="436" y="60"/>
                    </a:lnTo>
                    <a:lnTo>
                      <a:pt x="437" y="0"/>
                    </a:lnTo>
                    <a:lnTo>
                      <a:pt x="615" y="120"/>
                    </a:lnTo>
                    <a:lnTo>
                      <a:pt x="435" y="242"/>
                    </a:lnTo>
                    <a:lnTo>
                      <a:pt x="425" y="182"/>
                    </a:lnTo>
                    <a:lnTo>
                      <a:pt x="0" y="179"/>
                    </a:lnTo>
                    <a:lnTo>
                      <a:pt x="11" y="57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2" name="Freeform 36"/>
              <p:cNvSpPr>
                <a:spLocks noChangeArrowheads="1"/>
              </p:cNvSpPr>
              <p:nvPr/>
            </p:nvSpPr>
            <p:spPr bwMode="auto">
              <a:xfrm>
                <a:off x="2004" y="2245"/>
                <a:ext cx="8" cy="29"/>
              </a:xfrm>
              <a:custGeom>
                <a:avLst/>
                <a:gdLst>
                  <a:gd name="T0" fmla="*/ 0 w 34"/>
                  <a:gd name="T1" fmla="*/ 0 h 126"/>
                  <a:gd name="T2" fmla="*/ 0 w 34"/>
                  <a:gd name="T3" fmla="*/ 0 h 126"/>
                  <a:gd name="T4" fmla="*/ 0 w 34"/>
                  <a:gd name="T5" fmla="*/ 0 h 126"/>
                  <a:gd name="T6" fmla="*/ 0 w 34"/>
                  <a:gd name="T7" fmla="*/ 0 h 126"/>
                  <a:gd name="T8" fmla="*/ 0 w 34"/>
                  <a:gd name="T9" fmla="*/ 0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26"/>
                  <a:gd name="T17" fmla="*/ 34 w 34"/>
                  <a:gd name="T18" fmla="*/ 126 h 1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26">
                    <a:moveTo>
                      <a:pt x="11" y="0"/>
                    </a:moveTo>
                    <a:lnTo>
                      <a:pt x="33" y="1"/>
                    </a:lnTo>
                    <a:lnTo>
                      <a:pt x="22" y="123"/>
                    </a:lnTo>
                    <a:lnTo>
                      <a:pt x="0" y="125"/>
                    </a:lnTo>
                    <a:lnTo>
                      <a:pt x="11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3" name="Freeform 37"/>
              <p:cNvSpPr>
                <a:spLocks noChangeArrowheads="1"/>
              </p:cNvSpPr>
              <p:nvPr/>
            </p:nvSpPr>
            <p:spPr bwMode="auto">
              <a:xfrm>
                <a:off x="2014" y="2246"/>
                <a:ext cx="11" cy="32"/>
              </a:xfrm>
              <a:custGeom>
                <a:avLst/>
                <a:gdLst>
                  <a:gd name="T0" fmla="*/ 0 w 50"/>
                  <a:gd name="T1" fmla="*/ 0 h 142"/>
                  <a:gd name="T2" fmla="*/ 0 w 50"/>
                  <a:gd name="T3" fmla="*/ 0 h 142"/>
                  <a:gd name="T4" fmla="*/ 0 w 50"/>
                  <a:gd name="T5" fmla="*/ 0 h 142"/>
                  <a:gd name="T6" fmla="*/ 0 w 50"/>
                  <a:gd name="T7" fmla="*/ 0 h 142"/>
                  <a:gd name="T8" fmla="*/ 0 w 50"/>
                  <a:gd name="T9" fmla="*/ 0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"/>
                  <a:gd name="T16" fmla="*/ 0 h 142"/>
                  <a:gd name="T17" fmla="*/ 50 w 50"/>
                  <a:gd name="T18" fmla="*/ 142 h 1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" h="142">
                    <a:moveTo>
                      <a:pt x="4" y="19"/>
                    </a:moveTo>
                    <a:lnTo>
                      <a:pt x="49" y="0"/>
                    </a:lnTo>
                    <a:lnTo>
                      <a:pt x="38" y="122"/>
                    </a:lnTo>
                    <a:lnTo>
                      <a:pt x="0" y="141"/>
                    </a:lnTo>
                    <a:lnTo>
                      <a:pt x="4" y="19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1587" y="2235"/>
              <a:ext cx="90" cy="148"/>
              <a:chOff x="1767" y="2502"/>
              <a:chExt cx="90" cy="148"/>
            </a:xfrm>
          </p:grpSpPr>
          <p:sp>
            <p:nvSpPr>
              <p:cNvPr id="23608" name="Freeform 39"/>
              <p:cNvSpPr>
                <a:spLocks noChangeArrowheads="1"/>
              </p:cNvSpPr>
              <p:nvPr/>
            </p:nvSpPr>
            <p:spPr bwMode="auto">
              <a:xfrm>
                <a:off x="1778" y="2523"/>
                <a:ext cx="79" cy="127"/>
              </a:xfrm>
              <a:custGeom>
                <a:avLst/>
                <a:gdLst>
                  <a:gd name="T0" fmla="*/ 0 w 350"/>
                  <a:gd name="T1" fmla="*/ 0 h 561"/>
                  <a:gd name="T2" fmla="*/ 0 w 350"/>
                  <a:gd name="T3" fmla="*/ 0 h 561"/>
                  <a:gd name="T4" fmla="*/ 0 w 350"/>
                  <a:gd name="T5" fmla="*/ 0 h 561"/>
                  <a:gd name="T6" fmla="*/ 0 w 350"/>
                  <a:gd name="T7" fmla="*/ 0 h 561"/>
                  <a:gd name="T8" fmla="*/ 0 w 350"/>
                  <a:gd name="T9" fmla="*/ 0 h 561"/>
                  <a:gd name="T10" fmla="*/ 0 w 350"/>
                  <a:gd name="T11" fmla="*/ 0 h 561"/>
                  <a:gd name="T12" fmla="*/ 0 w 350"/>
                  <a:gd name="T13" fmla="*/ 0 h 561"/>
                  <a:gd name="T14" fmla="*/ 0 w 350"/>
                  <a:gd name="T15" fmla="*/ 0 h 56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0"/>
                  <a:gd name="T25" fmla="*/ 0 h 561"/>
                  <a:gd name="T26" fmla="*/ 350 w 350"/>
                  <a:gd name="T27" fmla="*/ 561 h 56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0" h="561">
                    <a:moveTo>
                      <a:pt x="117" y="0"/>
                    </a:moveTo>
                    <a:lnTo>
                      <a:pt x="297" y="373"/>
                    </a:lnTo>
                    <a:lnTo>
                      <a:pt x="349" y="347"/>
                    </a:lnTo>
                    <a:lnTo>
                      <a:pt x="318" y="560"/>
                    </a:lnTo>
                    <a:lnTo>
                      <a:pt x="128" y="456"/>
                    </a:lnTo>
                    <a:lnTo>
                      <a:pt x="186" y="428"/>
                    </a:lnTo>
                    <a:lnTo>
                      <a:pt x="0" y="57"/>
                    </a:lnTo>
                    <a:lnTo>
                      <a:pt x="117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9" name="Freeform 40"/>
              <p:cNvSpPr>
                <a:spLocks noChangeArrowheads="1"/>
              </p:cNvSpPr>
              <p:nvPr/>
            </p:nvSpPr>
            <p:spPr bwMode="auto">
              <a:xfrm>
                <a:off x="1767" y="2502"/>
                <a:ext cx="27" cy="17"/>
              </a:xfrm>
              <a:custGeom>
                <a:avLst/>
                <a:gdLst>
                  <a:gd name="T0" fmla="*/ 0 w 118"/>
                  <a:gd name="T1" fmla="*/ 0 h 75"/>
                  <a:gd name="T2" fmla="*/ 0 w 118"/>
                  <a:gd name="T3" fmla="*/ 0 h 75"/>
                  <a:gd name="T4" fmla="*/ 0 w 118"/>
                  <a:gd name="T5" fmla="*/ 0 h 75"/>
                  <a:gd name="T6" fmla="*/ 0 w 118"/>
                  <a:gd name="T7" fmla="*/ 0 h 75"/>
                  <a:gd name="T8" fmla="*/ 0 w 118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75"/>
                  <a:gd name="T17" fmla="*/ 118 w 118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75">
                    <a:moveTo>
                      <a:pt x="109" y="0"/>
                    </a:moveTo>
                    <a:lnTo>
                      <a:pt x="117" y="16"/>
                    </a:lnTo>
                    <a:lnTo>
                      <a:pt x="8" y="74"/>
                    </a:lnTo>
                    <a:lnTo>
                      <a:pt x="0" y="61"/>
                    </a:lnTo>
                    <a:lnTo>
                      <a:pt x="109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0" name="Freeform 41"/>
              <p:cNvSpPr>
                <a:spLocks noChangeArrowheads="1"/>
              </p:cNvSpPr>
              <p:nvPr/>
            </p:nvSpPr>
            <p:spPr bwMode="auto">
              <a:xfrm>
                <a:off x="1771" y="2510"/>
                <a:ext cx="30" cy="22"/>
              </a:xfrm>
              <a:custGeom>
                <a:avLst/>
                <a:gdLst>
                  <a:gd name="T0" fmla="*/ 0 w 133"/>
                  <a:gd name="T1" fmla="*/ 0 h 99"/>
                  <a:gd name="T2" fmla="*/ 0 w 133"/>
                  <a:gd name="T3" fmla="*/ 0 h 99"/>
                  <a:gd name="T4" fmla="*/ 0 w 133"/>
                  <a:gd name="T5" fmla="*/ 0 h 99"/>
                  <a:gd name="T6" fmla="*/ 0 w 133"/>
                  <a:gd name="T7" fmla="*/ 0 h 99"/>
                  <a:gd name="T8" fmla="*/ 0 w 133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99"/>
                  <a:gd name="T17" fmla="*/ 133 w 133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99">
                    <a:moveTo>
                      <a:pt x="112" y="0"/>
                    </a:moveTo>
                    <a:lnTo>
                      <a:pt x="132" y="40"/>
                    </a:lnTo>
                    <a:lnTo>
                      <a:pt x="21" y="98"/>
                    </a:lnTo>
                    <a:lnTo>
                      <a:pt x="0" y="57"/>
                    </a:lnTo>
                    <a:lnTo>
                      <a:pt x="112" y="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42"/>
            <p:cNvGrpSpPr>
              <a:grpSpLocks/>
            </p:cNvGrpSpPr>
            <p:nvPr/>
          </p:nvGrpSpPr>
          <p:grpSpPr bwMode="auto">
            <a:xfrm>
              <a:off x="1561" y="1625"/>
              <a:ext cx="79" cy="154"/>
              <a:chOff x="1741" y="1892"/>
              <a:chExt cx="79" cy="154"/>
            </a:xfrm>
          </p:grpSpPr>
          <p:sp>
            <p:nvSpPr>
              <p:cNvPr id="23605" name="Freeform 43"/>
              <p:cNvSpPr>
                <a:spLocks noChangeArrowheads="1"/>
              </p:cNvSpPr>
              <p:nvPr/>
            </p:nvSpPr>
            <p:spPr bwMode="auto">
              <a:xfrm>
                <a:off x="1749" y="1892"/>
                <a:ext cx="71" cy="130"/>
              </a:xfrm>
              <a:custGeom>
                <a:avLst/>
                <a:gdLst>
                  <a:gd name="T0" fmla="*/ 0 w 312"/>
                  <a:gd name="T1" fmla="*/ 0 h 573"/>
                  <a:gd name="T2" fmla="*/ 0 w 312"/>
                  <a:gd name="T3" fmla="*/ 0 h 573"/>
                  <a:gd name="T4" fmla="*/ 0 w 312"/>
                  <a:gd name="T5" fmla="*/ 0 h 573"/>
                  <a:gd name="T6" fmla="*/ 0 w 312"/>
                  <a:gd name="T7" fmla="*/ 0 h 573"/>
                  <a:gd name="T8" fmla="*/ 0 w 312"/>
                  <a:gd name="T9" fmla="*/ 0 h 573"/>
                  <a:gd name="T10" fmla="*/ 0 w 312"/>
                  <a:gd name="T11" fmla="*/ 0 h 573"/>
                  <a:gd name="T12" fmla="*/ 0 w 312"/>
                  <a:gd name="T13" fmla="*/ 0 h 573"/>
                  <a:gd name="T14" fmla="*/ 0 w 312"/>
                  <a:gd name="T15" fmla="*/ 0 h 5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2"/>
                  <a:gd name="T25" fmla="*/ 0 h 573"/>
                  <a:gd name="T26" fmla="*/ 312 w 312"/>
                  <a:gd name="T27" fmla="*/ 573 h 5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2" h="573">
                    <a:moveTo>
                      <a:pt x="0" y="533"/>
                    </a:moveTo>
                    <a:lnTo>
                      <a:pt x="131" y="142"/>
                    </a:lnTo>
                    <a:lnTo>
                      <a:pt x="77" y="121"/>
                    </a:lnTo>
                    <a:lnTo>
                      <a:pt x="250" y="0"/>
                    </a:lnTo>
                    <a:lnTo>
                      <a:pt x="311" y="203"/>
                    </a:lnTo>
                    <a:lnTo>
                      <a:pt x="248" y="181"/>
                    </a:lnTo>
                    <a:lnTo>
                      <a:pt x="111" y="572"/>
                    </a:lnTo>
                    <a:lnTo>
                      <a:pt x="0" y="533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6" name="Freeform 44"/>
              <p:cNvSpPr>
                <a:spLocks noChangeArrowheads="1"/>
              </p:cNvSpPr>
              <p:nvPr/>
            </p:nvSpPr>
            <p:spPr bwMode="auto">
              <a:xfrm>
                <a:off x="1741" y="2031"/>
                <a:ext cx="28" cy="15"/>
              </a:xfrm>
              <a:custGeom>
                <a:avLst/>
                <a:gdLst>
                  <a:gd name="T0" fmla="*/ 0 w 123"/>
                  <a:gd name="T1" fmla="*/ 0 h 67"/>
                  <a:gd name="T2" fmla="*/ 0 w 123"/>
                  <a:gd name="T3" fmla="*/ 0 h 67"/>
                  <a:gd name="T4" fmla="*/ 0 w 123"/>
                  <a:gd name="T5" fmla="*/ 0 h 67"/>
                  <a:gd name="T6" fmla="*/ 0 w 123"/>
                  <a:gd name="T7" fmla="*/ 0 h 67"/>
                  <a:gd name="T8" fmla="*/ 0 w 123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"/>
                  <a:gd name="T16" fmla="*/ 0 h 67"/>
                  <a:gd name="T17" fmla="*/ 123 w 12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" h="67">
                    <a:moveTo>
                      <a:pt x="0" y="20"/>
                    </a:moveTo>
                    <a:lnTo>
                      <a:pt x="7" y="0"/>
                    </a:lnTo>
                    <a:lnTo>
                      <a:pt x="122" y="40"/>
                    </a:lnTo>
                    <a:lnTo>
                      <a:pt x="114" y="66"/>
                    </a:lnTo>
                    <a:lnTo>
                      <a:pt x="0" y="2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7" name="Freeform 45"/>
              <p:cNvSpPr>
                <a:spLocks noChangeArrowheads="1"/>
              </p:cNvSpPr>
              <p:nvPr/>
            </p:nvSpPr>
            <p:spPr bwMode="auto">
              <a:xfrm>
                <a:off x="1745" y="2016"/>
                <a:ext cx="30" cy="20"/>
              </a:xfrm>
              <a:custGeom>
                <a:avLst/>
                <a:gdLst>
                  <a:gd name="T0" fmla="*/ 0 w 132"/>
                  <a:gd name="T1" fmla="*/ 0 h 90"/>
                  <a:gd name="T2" fmla="*/ 0 w 132"/>
                  <a:gd name="T3" fmla="*/ 0 h 90"/>
                  <a:gd name="T4" fmla="*/ 0 w 132"/>
                  <a:gd name="T5" fmla="*/ 0 h 90"/>
                  <a:gd name="T6" fmla="*/ 0 w 132"/>
                  <a:gd name="T7" fmla="*/ 0 h 90"/>
                  <a:gd name="T8" fmla="*/ 0 w 132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2"/>
                  <a:gd name="T16" fmla="*/ 0 h 90"/>
                  <a:gd name="T17" fmla="*/ 132 w 132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2" h="90">
                    <a:moveTo>
                      <a:pt x="0" y="45"/>
                    </a:moveTo>
                    <a:lnTo>
                      <a:pt x="4" y="0"/>
                    </a:lnTo>
                    <a:lnTo>
                      <a:pt x="131" y="50"/>
                    </a:lnTo>
                    <a:lnTo>
                      <a:pt x="113" y="89"/>
                    </a:lnTo>
                    <a:lnTo>
                      <a:pt x="0" y="45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795" y="1951"/>
              <a:ext cx="164" cy="55"/>
              <a:chOff x="975" y="2218"/>
              <a:chExt cx="164" cy="55"/>
            </a:xfrm>
          </p:grpSpPr>
          <p:sp>
            <p:nvSpPr>
              <p:cNvPr id="23602" name="Freeform 47"/>
              <p:cNvSpPr>
                <a:spLocks noChangeArrowheads="1"/>
              </p:cNvSpPr>
              <p:nvPr/>
            </p:nvSpPr>
            <p:spPr bwMode="auto">
              <a:xfrm>
                <a:off x="975" y="2218"/>
                <a:ext cx="137" cy="55"/>
              </a:xfrm>
              <a:custGeom>
                <a:avLst/>
                <a:gdLst>
                  <a:gd name="T0" fmla="*/ 0 w 606"/>
                  <a:gd name="T1" fmla="*/ 0 h 244"/>
                  <a:gd name="T2" fmla="*/ 0 w 606"/>
                  <a:gd name="T3" fmla="*/ 0 h 244"/>
                  <a:gd name="T4" fmla="*/ 0 w 606"/>
                  <a:gd name="T5" fmla="*/ 0 h 244"/>
                  <a:gd name="T6" fmla="*/ 0 w 606"/>
                  <a:gd name="T7" fmla="*/ 0 h 244"/>
                  <a:gd name="T8" fmla="*/ 0 w 606"/>
                  <a:gd name="T9" fmla="*/ 0 h 244"/>
                  <a:gd name="T10" fmla="*/ 0 w 606"/>
                  <a:gd name="T11" fmla="*/ 0 h 244"/>
                  <a:gd name="T12" fmla="*/ 0 w 606"/>
                  <a:gd name="T13" fmla="*/ 0 h 244"/>
                  <a:gd name="T14" fmla="*/ 0 w 606"/>
                  <a:gd name="T15" fmla="*/ 0 h 2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6"/>
                  <a:gd name="T25" fmla="*/ 0 h 244"/>
                  <a:gd name="T26" fmla="*/ 606 w 606"/>
                  <a:gd name="T27" fmla="*/ 244 h 2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6" h="244">
                    <a:moveTo>
                      <a:pt x="601" y="189"/>
                    </a:moveTo>
                    <a:lnTo>
                      <a:pt x="175" y="182"/>
                    </a:lnTo>
                    <a:lnTo>
                      <a:pt x="176" y="243"/>
                    </a:lnTo>
                    <a:lnTo>
                      <a:pt x="0" y="116"/>
                    </a:lnTo>
                    <a:lnTo>
                      <a:pt x="181" y="0"/>
                    </a:lnTo>
                    <a:lnTo>
                      <a:pt x="180" y="61"/>
                    </a:lnTo>
                    <a:lnTo>
                      <a:pt x="605" y="67"/>
                    </a:lnTo>
                    <a:lnTo>
                      <a:pt x="601" y="189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3" name="Freeform 48"/>
              <p:cNvSpPr>
                <a:spLocks noChangeArrowheads="1"/>
              </p:cNvSpPr>
              <p:nvPr/>
            </p:nvSpPr>
            <p:spPr bwMode="auto">
              <a:xfrm>
                <a:off x="1132" y="2233"/>
                <a:ext cx="7" cy="32"/>
              </a:xfrm>
              <a:custGeom>
                <a:avLst/>
                <a:gdLst>
                  <a:gd name="T0" fmla="*/ 0 w 29"/>
                  <a:gd name="T1" fmla="*/ 0 h 141"/>
                  <a:gd name="T2" fmla="*/ 0 w 29"/>
                  <a:gd name="T3" fmla="*/ 0 h 141"/>
                  <a:gd name="T4" fmla="*/ 0 w 29"/>
                  <a:gd name="T5" fmla="*/ 0 h 141"/>
                  <a:gd name="T6" fmla="*/ 0 w 29"/>
                  <a:gd name="T7" fmla="*/ 0 h 141"/>
                  <a:gd name="T8" fmla="*/ 0 w 29"/>
                  <a:gd name="T9" fmla="*/ 0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141"/>
                  <a:gd name="T17" fmla="*/ 29 w 29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141">
                    <a:moveTo>
                      <a:pt x="28" y="140"/>
                    </a:moveTo>
                    <a:lnTo>
                      <a:pt x="17" y="122"/>
                    </a:lnTo>
                    <a:lnTo>
                      <a:pt x="0" y="3"/>
                    </a:lnTo>
                    <a:lnTo>
                      <a:pt x="22" y="0"/>
                    </a:lnTo>
                    <a:lnTo>
                      <a:pt x="28" y="14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4" name="Freeform 49"/>
              <p:cNvSpPr>
                <a:spLocks noChangeArrowheads="1"/>
              </p:cNvSpPr>
              <p:nvPr/>
            </p:nvSpPr>
            <p:spPr bwMode="auto">
              <a:xfrm>
                <a:off x="1117" y="2233"/>
                <a:ext cx="11" cy="31"/>
              </a:xfrm>
              <a:custGeom>
                <a:avLst/>
                <a:gdLst>
                  <a:gd name="T0" fmla="*/ 0 w 47"/>
                  <a:gd name="T1" fmla="*/ 0 h 135"/>
                  <a:gd name="T2" fmla="*/ 0 w 47"/>
                  <a:gd name="T3" fmla="*/ 0 h 135"/>
                  <a:gd name="T4" fmla="*/ 0 w 47"/>
                  <a:gd name="T5" fmla="*/ 0 h 135"/>
                  <a:gd name="T6" fmla="*/ 0 w 47"/>
                  <a:gd name="T7" fmla="*/ 0 h 135"/>
                  <a:gd name="T8" fmla="*/ 0 w 47"/>
                  <a:gd name="T9" fmla="*/ 0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35"/>
                  <a:gd name="T17" fmla="*/ 47 w 47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35">
                    <a:moveTo>
                      <a:pt x="46" y="134"/>
                    </a:moveTo>
                    <a:lnTo>
                      <a:pt x="17" y="114"/>
                    </a:lnTo>
                    <a:lnTo>
                      <a:pt x="0" y="0"/>
                    </a:lnTo>
                    <a:lnTo>
                      <a:pt x="45" y="12"/>
                    </a:lnTo>
                    <a:lnTo>
                      <a:pt x="46" y="134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50"/>
            <p:cNvGrpSpPr>
              <a:grpSpLocks/>
            </p:cNvGrpSpPr>
            <p:nvPr/>
          </p:nvGrpSpPr>
          <p:grpSpPr bwMode="auto">
            <a:xfrm>
              <a:off x="1357" y="1584"/>
              <a:ext cx="56" cy="156"/>
              <a:chOff x="1537" y="1851"/>
              <a:chExt cx="56" cy="156"/>
            </a:xfrm>
          </p:grpSpPr>
          <p:sp>
            <p:nvSpPr>
              <p:cNvPr id="23599" name="Freeform 51"/>
              <p:cNvSpPr>
                <a:spLocks noChangeArrowheads="1"/>
              </p:cNvSpPr>
              <p:nvPr/>
            </p:nvSpPr>
            <p:spPr bwMode="auto">
              <a:xfrm>
                <a:off x="1537" y="1851"/>
                <a:ext cx="56" cy="130"/>
              </a:xfrm>
              <a:custGeom>
                <a:avLst/>
                <a:gdLst>
                  <a:gd name="T0" fmla="*/ 0 w 245"/>
                  <a:gd name="T1" fmla="*/ 0 h 573"/>
                  <a:gd name="T2" fmla="*/ 0 w 245"/>
                  <a:gd name="T3" fmla="*/ 0 h 573"/>
                  <a:gd name="T4" fmla="*/ 0 w 245"/>
                  <a:gd name="T5" fmla="*/ 0 h 573"/>
                  <a:gd name="T6" fmla="*/ 0 w 245"/>
                  <a:gd name="T7" fmla="*/ 0 h 573"/>
                  <a:gd name="T8" fmla="*/ 0 w 245"/>
                  <a:gd name="T9" fmla="*/ 0 h 573"/>
                  <a:gd name="T10" fmla="*/ 0 w 245"/>
                  <a:gd name="T11" fmla="*/ 0 h 573"/>
                  <a:gd name="T12" fmla="*/ 0 w 245"/>
                  <a:gd name="T13" fmla="*/ 0 h 573"/>
                  <a:gd name="T14" fmla="*/ 0 w 245"/>
                  <a:gd name="T15" fmla="*/ 0 h 5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5"/>
                  <a:gd name="T25" fmla="*/ 0 h 573"/>
                  <a:gd name="T26" fmla="*/ 245 w 245"/>
                  <a:gd name="T27" fmla="*/ 573 h 5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5" h="573">
                    <a:moveTo>
                      <a:pt x="76" y="572"/>
                    </a:moveTo>
                    <a:lnTo>
                      <a:pt x="61" y="155"/>
                    </a:lnTo>
                    <a:lnTo>
                      <a:pt x="0" y="157"/>
                    </a:lnTo>
                    <a:lnTo>
                      <a:pt x="115" y="0"/>
                    </a:lnTo>
                    <a:lnTo>
                      <a:pt x="244" y="171"/>
                    </a:lnTo>
                    <a:lnTo>
                      <a:pt x="182" y="173"/>
                    </a:lnTo>
                    <a:lnTo>
                      <a:pt x="201" y="568"/>
                    </a:lnTo>
                    <a:lnTo>
                      <a:pt x="76" y="572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0" name="Freeform 52"/>
              <p:cNvSpPr>
                <a:spLocks noChangeArrowheads="1"/>
              </p:cNvSpPr>
              <p:nvPr/>
            </p:nvSpPr>
            <p:spPr bwMode="auto">
              <a:xfrm>
                <a:off x="1553" y="2001"/>
                <a:ext cx="31" cy="6"/>
              </a:xfrm>
              <a:custGeom>
                <a:avLst/>
                <a:gdLst>
                  <a:gd name="T0" fmla="*/ 0 w 136"/>
                  <a:gd name="T1" fmla="*/ 0 h 26"/>
                  <a:gd name="T2" fmla="*/ 0 w 136"/>
                  <a:gd name="T3" fmla="*/ 0 h 26"/>
                  <a:gd name="T4" fmla="*/ 0 w 136"/>
                  <a:gd name="T5" fmla="*/ 0 h 26"/>
                  <a:gd name="T6" fmla="*/ 0 w 136"/>
                  <a:gd name="T7" fmla="*/ 0 h 26"/>
                  <a:gd name="T8" fmla="*/ 0 w 136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6"/>
                  <a:gd name="T16" fmla="*/ 0 h 26"/>
                  <a:gd name="T17" fmla="*/ 136 w 13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6" h="26">
                    <a:moveTo>
                      <a:pt x="3" y="25"/>
                    </a:moveTo>
                    <a:lnTo>
                      <a:pt x="0" y="4"/>
                    </a:lnTo>
                    <a:lnTo>
                      <a:pt x="127" y="0"/>
                    </a:lnTo>
                    <a:lnTo>
                      <a:pt x="135" y="21"/>
                    </a:lnTo>
                    <a:lnTo>
                      <a:pt x="3" y="25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1" name="Freeform 53"/>
              <p:cNvSpPr>
                <a:spLocks noChangeArrowheads="1"/>
              </p:cNvSpPr>
              <p:nvPr/>
            </p:nvSpPr>
            <p:spPr bwMode="auto">
              <a:xfrm>
                <a:off x="1552" y="1986"/>
                <a:ext cx="29" cy="11"/>
              </a:xfrm>
              <a:custGeom>
                <a:avLst/>
                <a:gdLst>
                  <a:gd name="T0" fmla="*/ 0 w 128"/>
                  <a:gd name="T1" fmla="*/ 0 h 49"/>
                  <a:gd name="T2" fmla="*/ 0 w 128"/>
                  <a:gd name="T3" fmla="*/ 0 h 49"/>
                  <a:gd name="T4" fmla="*/ 0 w 128"/>
                  <a:gd name="T5" fmla="*/ 0 h 49"/>
                  <a:gd name="T6" fmla="*/ 0 w 128"/>
                  <a:gd name="T7" fmla="*/ 0 h 49"/>
                  <a:gd name="T8" fmla="*/ 0 w 128"/>
                  <a:gd name="T9" fmla="*/ 0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49"/>
                  <a:gd name="T17" fmla="*/ 128 w 128"/>
                  <a:gd name="T18" fmla="*/ 49 h 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49">
                    <a:moveTo>
                      <a:pt x="1" y="48"/>
                    </a:moveTo>
                    <a:lnTo>
                      <a:pt x="0" y="4"/>
                    </a:lnTo>
                    <a:lnTo>
                      <a:pt x="127" y="0"/>
                    </a:lnTo>
                    <a:lnTo>
                      <a:pt x="125" y="44"/>
                    </a:lnTo>
                    <a:lnTo>
                      <a:pt x="1" y="48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54"/>
            <p:cNvGrpSpPr>
              <a:grpSpLocks/>
            </p:cNvGrpSpPr>
            <p:nvPr/>
          </p:nvGrpSpPr>
          <p:grpSpPr bwMode="auto">
            <a:xfrm>
              <a:off x="1121" y="2227"/>
              <a:ext cx="82" cy="154"/>
              <a:chOff x="1301" y="2494"/>
              <a:chExt cx="82" cy="154"/>
            </a:xfrm>
          </p:grpSpPr>
          <p:sp>
            <p:nvSpPr>
              <p:cNvPr id="23596" name="Freeform 55"/>
              <p:cNvSpPr>
                <a:spLocks noChangeArrowheads="1"/>
              </p:cNvSpPr>
              <p:nvPr/>
            </p:nvSpPr>
            <p:spPr bwMode="auto">
              <a:xfrm>
                <a:off x="1301" y="2517"/>
                <a:ext cx="73" cy="131"/>
              </a:xfrm>
              <a:custGeom>
                <a:avLst/>
                <a:gdLst>
                  <a:gd name="T0" fmla="*/ 0 w 321"/>
                  <a:gd name="T1" fmla="*/ 0 h 576"/>
                  <a:gd name="T2" fmla="*/ 0 w 321"/>
                  <a:gd name="T3" fmla="*/ 0 h 576"/>
                  <a:gd name="T4" fmla="*/ 0 w 321"/>
                  <a:gd name="T5" fmla="*/ 0 h 576"/>
                  <a:gd name="T6" fmla="*/ 0 w 321"/>
                  <a:gd name="T7" fmla="*/ 0 h 576"/>
                  <a:gd name="T8" fmla="*/ 0 w 321"/>
                  <a:gd name="T9" fmla="*/ 0 h 576"/>
                  <a:gd name="T10" fmla="*/ 0 w 321"/>
                  <a:gd name="T11" fmla="*/ 0 h 576"/>
                  <a:gd name="T12" fmla="*/ 0 w 321"/>
                  <a:gd name="T13" fmla="*/ 0 h 576"/>
                  <a:gd name="T14" fmla="*/ 0 w 321"/>
                  <a:gd name="T15" fmla="*/ 0 h 5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1"/>
                  <a:gd name="T25" fmla="*/ 0 h 576"/>
                  <a:gd name="T26" fmla="*/ 321 w 321"/>
                  <a:gd name="T27" fmla="*/ 576 h 5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1" h="576">
                    <a:moveTo>
                      <a:pt x="320" y="43"/>
                    </a:moveTo>
                    <a:lnTo>
                      <a:pt x="178" y="431"/>
                    </a:lnTo>
                    <a:lnTo>
                      <a:pt x="235" y="455"/>
                    </a:lnTo>
                    <a:lnTo>
                      <a:pt x="58" y="575"/>
                    </a:lnTo>
                    <a:lnTo>
                      <a:pt x="0" y="370"/>
                    </a:lnTo>
                    <a:lnTo>
                      <a:pt x="60" y="391"/>
                    </a:lnTo>
                    <a:lnTo>
                      <a:pt x="203" y="0"/>
                    </a:lnTo>
                    <a:lnTo>
                      <a:pt x="320" y="43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7" name="Freeform 56"/>
              <p:cNvSpPr>
                <a:spLocks noChangeArrowheads="1"/>
              </p:cNvSpPr>
              <p:nvPr/>
            </p:nvSpPr>
            <p:spPr bwMode="auto">
              <a:xfrm>
                <a:off x="1354" y="2494"/>
                <a:ext cx="29" cy="15"/>
              </a:xfrm>
              <a:custGeom>
                <a:avLst/>
                <a:gdLst>
                  <a:gd name="T0" fmla="*/ 0 w 128"/>
                  <a:gd name="T1" fmla="*/ 0 h 65"/>
                  <a:gd name="T2" fmla="*/ 0 w 128"/>
                  <a:gd name="T3" fmla="*/ 0 h 65"/>
                  <a:gd name="T4" fmla="*/ 0 w 128"/>
                  <a:gd name="T5" fmla="*/ 0 h 65"/>
                  <a:gd name="T6" fmla="*/ 0 w 128"/>
                  <a:gd name="T7" fmla="*/ 0 h 65"/>
                  <a:gd name="T8" fmla="*/ 0 w 128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65"/>
                  <a:gd name="T17" fmla="*/ 128 w 128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65">
                    <a:moveTo>
                      <a:pt x="127" y="41"/>
                    </a:moveTo>
                    <a:lnTo>
                      <a:pt x="114" y="64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127" y="41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8" name="Freeform 57"/>
              <p:cNvSpPr>
                <a:spLocks noChangeArrowheads="1"/>
              </p:cNvSpPr>
              <p:nvPr/>
            </p:nvSpPr>
            <p:spPr bwMode="auto">
              <a:xfrm>
                <a:off x="1349" y="2503"/>
                <a:ext cx="30" cy="19"/>
              </a:xfrm>
              <a:custGeom>
                <a:avLst/>
                <a:gdLst>
                  <a:gd name="T0" fmla="*/ 0 w 132"/>
                  <a:gd name="T1" fmla="*/ 0 h 84"/>
                  <a:gd name="T2" fmla="*/ 0 w 132"/>
                  <a:gd name="T3" fmla="*/ 0 h 84"/>
                  <a:gd name="T4" fmla="*/ 0 w 132"/>
                  <a:gd name="T5" fmla="*/ 0 h 84"/>
                  <a:gd name="T6" fmla="*/ 0 w 132"/>
                  <a:gd name="T7" fmla="*/ 0 h 84"/>
                  <a:gd name="T8" fmla="*/ 0 w 132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2"/>
                  <a:gd name="T16" fmla="*/ 0 h 84"/>
                  <a:gd name="T17" fmla="*/ 132 w 132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2" h="84">
                    <a:moveTo>
                      <a:pt x="131" y="40"/>
                    </a:moveTo>
                    <a:lnTo>
                      <a:pt x="117" y="83"/>
                    </a:lnTo>
                    <a:lnTo>
                      <a:pt x="0" y="41"/>
                    </a:lnTo>
                    <a:lnTo>
                      <a:pt x="16" y="0"/>
                    </a:lnTo>
                    <a:lnTo>
                      <a:pt x="131" y="40"/>
                    </a:lnTo>
                  </a:path>
                </a:pathLst>
              </a:custGeom>
              <a:gradFill rotWithShape="0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lin ang="0" scaled="1"/>
              </a:gra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5" name="Group 122"/>
          <p:cNvGrpSpPr>
            <a:grpSpLocks/>
          </p:cNvGrpSpPr>
          <p:nvPr/>
        </p:nvGrpSpPr>
        <p:grpSpPr bwMode="auto">
          <a:xfrm>
            <a:off x="3657600" y="4495800"/>
            <a:ext cx="2362200" cy="1751013"/>
            <a:chOff x="3276600" y="4495800"/>
            <a:chExt cx="2362200" cy="1751806"/>
          </a:xfrm>
        </p:grpSpPr>
        <p:grpSp>
          <p:nvGrpSpPr>
            <p:cNvPr id="16" name="Group 68"/>
            <p:cNvGrpSpPr/>
            <p:nvPr/>
          </p:nvGrpSpPr>
          <p:grpSpPr>
            <a:xfrm>
              <a:off x="3657600" y="48775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4500000"/>
              </a:camera>
              <a:lightRig rig="threePt" dir="t"/>
            </a:scene3d>
          </p:grpSpPr>
          <p:sp>
            <p:nvSpPr>
              <p:cNvPr id="59" name="Oval 58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8" name="Straight Arrow Connector 67"/>
              <p:cNvCxnSpPr>
                <a:stCxn id="59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69"/>
            <p:cNvGrpSpPr/>
            <p:nvPr/>
          </p:nvGrpSpPr>
          <p:grpSpPr>
            <a:xfrm>
              <a:off x="3962400" y="46482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3600000"/>
              </a:camera>
              <a:lightRig rig="threePt" dir="t"/>
            </a:scene3d>
          </p:grpSpPr>
          <p:sp>
            <p:nvSpPr>
              <p:cNvPr id="71" name="Oval 70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2" name="Straight Arrow Connector 71"/>
              <p:cNvCxnSpPr>
                <a:stCxn id="71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72"/>
            <p:cNvGrpSpPr/>
            <p:nvPr/>
          </p:nvGrpSpPr>
          <p:grpSpPr>
            <a:xfrm>
              <a:off x="3581400" y="54102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7200000"/>
              </a:camera>
              <a:lightRig rig="threePt" dir="t"/>
            </a:scene3d>
          </p:grpSpPr>
          <p:sp>
            <p:nvSpPr>
              <p:cNvPr id="74" name="Oval 73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5" name="Straight Arrow Connector 74"/>
              <p:cNvCxnSpPr>
                <a:stCxn id="74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75"/>
            <p:cNvGrpSpPr/>
            <p:nvPr/>
          </p:nvGrpSpPr>
          <p:grpSpPr>
            <a:xfrm>
              <a:off x="4495800" y="50292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6200000"/>
              </a:camera>
              <a:lightRig rig="threePt" dir="t"/>
            </a:scene3d>
          </p:grpSpPr>
          <p:sp>
            <p:nvSpPr>
              <p:cNvPr id="77" name="Oval 76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8" name="Straight Arrow Connector 77"/>
              <p:cNvCxnSpPr>
                <a:stCxn id="77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78"/>
            <p:cNvGrpSpPr/>
            <p:nvPr/>
          </p:nvGrpSpPr>
          <p:grpSpPr>
            <a:xfrm>
              <a:off x="3276600" y="51061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5400000"/>
              </a:camera>
              <a:lightRig rig="threePt" dir="t"/>
            </a:scene3d>
          </p:grpSpPr>
          <p:sp>
            <p:nvSpPr>
              <p:cNvPr id="80" name="Oval 79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1" name="Straight Arrow Connector 80"/>
              <p:cNvCxnSpPr>
                <a:stCxn id="80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81"/>
            <p:cNvGrpSpPr/>
            <p:nvPr/>
          </p:nvGrpSpPr>
          <p:grpSpPr>
            <a:xfrm>
              <a:off x="4953000" y="54109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2700000"/>
              </a:camera>
              <a:lightRig rig="threePt" dir="t"/>
            </a:scene3d>
          </p:grpSpPr>
          <p:sp>
            <p:nvSpPr>
              <p:cNvPr id="83" name="Oval 82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4" name="Straight Arrow Connector 83"/>
              <p:cNvCxnSpPr>
                <a:stCxn id="83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84"/>
            <p:cNvGrpSpPr>
              <a:grpSpLocks/>
            </p:cNvGrpSpPr>
            <p:nvPr/>
          </p:nvGrpSpPr>
          <p:grpSpPr bwMode="auto">
            <a:xfrm>
              <a:off x="4495800" y="4495800"/>
              <a:ext cx="152400" cy="380206"/>
              <a:chOff x="3886200" y="4725194"/>
              <a:chExt cx="152400" cy="380206"/>
            </a:xfrm>
          </p:grpSpPr>
          <p:sp>
            <p:nvSpPr>
              <p:cNvPr id="86" name="Oval 85"/>
              <p:cNvSpPr>
                <a:spLocks noChangeArrowheads="1"/>
              </p:cNvSpPr>
              <p:nvPr/>
            </p:nvSpPr>
            <p:spPr bwMode="auto">
              <a:xfrm>
                <a:off x="3886200" y="4952310"/>
                <a:ext cx="152400" cy="1524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latin typeface="Gill Sans" charset="0"/>
                  <a:ea typeface="ヒラギノ角ゴ ProN W3" pitchFamily="-107" charset="-128"/>
                  <a:cs typeface="ヒラギノ角ゴ ProN W3" pitchFamily="-107" charset="-128"/>
                </a:endParaRPr>
              </a:p>
            </p:txBody>
          </p:sp>
          <p:cxnSp>
            <p:nvCxnSpPr>
              <p:cNvPr id="87" name="Straight Arrow Connector 86"/>
              <p:cNvCxnSpPr>
                <a:cxnSpLocks noChangeShapeType="1"/>
                <a:stCxn id="86" idx="0"/>
              </p:cNvCxnSpPr>
              <p:nvPr/>
            </p:nvCxnSpPr>
            <p:spPr bwMode="auto">
              <a:xfrm rot="5400000" flipH="1" flipV="1">
                <a:off x="3848049" y="4837958"/>
                <a:ext cx="228703" cy="3175"/>
              </a:xfrm>
              <a:prstGeom prst="straightConnector1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grpSp>
          <p:nvGrpSpPr>
            <p:cNvPr id="23" name="Group 93"/>
            <p:cNvGrpSpPr/>
            <p:nvPr/>
          </p:nvGrpSpPr>
          <p:grpSpPr>
            <a:xfrm>
              <a:off x="4876800" y="51054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1400000"/>
              </a:camera>
              <a:lightRig rig="threePt" dir="t"/>
            </a:scene3d>
          </p:grpSpPr>
          <p:sp>
            <p:nvSpPr>
              <p:cNvPr id="95" name="Oval 94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6" name="Straight Arrow Connector 95"/>
              <p:cNvCxnSpPr>
                <a:stCxn id="95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96"/>
            <p:cNvGrpSpPr>
              <a:grpSpLocks/>
            </p:cNvGrpSpPr>
            <p:nvPr/>
          </p:nvGrpSpPr>
          <p:grpSpPr bwMode="auto">
            <a:xfrm>
              <a:off x="4114800" y="5334794"/>
              <a:ext cx="152400" cy="380206"/>
              <a:chOff x="3886200" y="4725194"/>
              <a:chExt cx="152400" cy="380206"/>
            </a:xfrm>
          </p:grpSpPr>
          <p:sp>
            <p:nvSpPr>
              <p:cNvPr id="98" name="Oval 97"/>
              <p:cNvSpPr>
                <a:spLocks noChangeArrowheads="1"/>
              </p:cNvSpPr>
              <p:nvPr/>
            </p:nvSpPr>
            <p:spPr bwMode="auto">
              <a:xfrm>
                <a:off x="3886200" y="4953483"/>
                <a:ext cx="152400" cy="1524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latin typeface="Gill Sans" charset="0"/>
                  <a:ea typeface="ヒラギノ角ゴ ProN W3" pitchFamily="-107" charset="-128"/>
                  <a:cs typeface="ヒラギノ角ゴ ProN W3" pitchFamily="-107" charset="-128"/>
                </a:endParaRPr>
              </a:p>
            </p:txBody>
          </p:sp>
          <p:cxnSp>
            <p:nvCxnSpPr>
              <p:cNvPr id="99" name="Straight Arrow Connector 98"/>
              <p:cNvCxnSpPr>
                <a:cxnSpLocks noChangeShapeType="1"/>
                <a:stCxn id="98" idx="0"/>
              </p:cNvCxnSpPr>
              <p:nvPr/>
            </p:nvCxnSpPr>
            <p:spPr bwMode="auto">
              <a:xfrm rot="5400000" flipH="1" flipV="1">
                <a:off x="3848049" y="4837544"/>
                <a:ext cx="228703" cy="3175"/>
              </a:xfrm>
              <a:prstGeom prst="straightConnector1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grpSp>
          <p:nvGrpSpPr>
            <p:cNvPr id="25" name="Group 99"/>
            <p:cNvGrpSpPr/>
            <p:nvPr/>
          </p:nvGrpSpPr>
          <p:grpSpPr>
            <a:xfrm>
              <a:off x="4419600" y="58674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0800000"/>
              </a:camera>
              <a:lightRig rig="threePt" dir="t"/>
            </a:scene3d>
          </p:grpSpPr>
          <p:sp>
            <p:nvSpPr>
              <p:cNvPr id="101" name="Oval 100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2" name="Straight Arrow Connector 101"/>
              <p:cNvCxnSpPr>
                <a:stCxn id="101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102"/>
            <p:cNvGrpSpPr/>
            <p:nvPr/>
          </p:nvGrpSpPr>
          <p:grpSpPr>
            <a:xfrm>
              <a:off x="4724400" y="56388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2000000"/>
              </a:camera>
              <a:lightRig rig="threePt" dir="t"/>
            </a:scene3d>
          </p:grpSpPr>
          <p:sp>
            <p:nvSpPr>
              <p:cNvPr id="104" name="Oval 103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5" name="Straight Arrow Connector 104"/>
              <p:cNvCxnSpPr>
                <a:stCxn id="104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105"/>
            <p:cNvGrpSpPr/>
            <p:nvPr/>
          </p:nvGrpSpPr>
          <p:grpSpPr>
            <a:xfrm>
              <a:off x="5486400" y="54871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4700000"/>
              </a:camera>
              <a:lightRig rig="threePt" dir="t"/>
            </a:scene3d>
          </p:grpSpPr>
          <p:sp>
            <p:nvSpPr>
              <p:cNvPr id="107" name="Oval 106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8" name="Straight Arrow Connector 107"/>
              <p:cNvCxnSpPr>
                <a:stCxn id="107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108"/>
            <p:cNvGrpSpPr/>
            <p:nvPr/>
          </p:nvGrpSpPr>
          <p:grpSpPr>
            <a:xfrm>
              <a:off x="5181600" y="45720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8000000"/>
              </a:camera>
              <a:lightRig rig="threePt" dir="t"/>
            </a:scene3d>
          </p:grpSpPr>
          <p:sp>
            <p:nvSpPr>
              <p:cNvPr id="110" name="Oval 109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1" name="Straight Arrow Connector 110"/>
              <p:cNvCxnSpPr>
                <a:stCxn id="110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111"/>
            <p:cNvGrpSpPr/>
            <p:nvPr/>
          </p:nvGrpSpPr>
          <p:grpSpPr>
            <a:xfrm>
              <a:off x="5410200" y="49530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6500000"/>
              </a:camera>
              <a:lightRig rig="threePt" dir="t"/>
            </a:scene3d>
          </p:grpSpPr>
          <p:sp>
            <p:nvSpPr>
              <p:cNvPr id="113" name="Oval 112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4" name="Straight Arrow Connector 113"/>
              <p:cNvCxnSpPr>
                <a:stCxn id="113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124"/>
          <p:cNvGrpSpPr>
            <a:grpSpLocks/>
          </p:cNvGrpSpPr>
          <p:nvPr/>
        </p:nvGrpSpPr>
        <p:grpSpPr bwMode="auto">
          <a:xfrm>
            <a:off x="6248400" y="4572000"/>
            <a:ext cx="2819400" cy="1627188"/>
            <a:chOff x="6019800" y="4648994"/>
            <a:chExt cx="2819398" cy="1628359"/>
          </a:xfrm>
        </p:grpSpPr>
        <p:grpSp>
          <p:nvGrpSpPr>
            <p:cNvPr id="31" name="Group 87"/>
            <p:cNvGrpSpPr/>
            <p:nvPr/>
          </p:nvGrpSpPr>
          <p:grpSpPr>
            <a:xfrm>
              <a:off x="6400800" y="54864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5600000"/>
              </a:camera>
              <a:lightRig rig="threePt" dir="t"/>
            </a:scene3d>
          </p:grpSpPr>
          <p:sp>
            <p:nvSpPr>
              <p:cNvPr id="89" name="Oval 88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Arrow Connector 89"/>
              <p:cNvCxnSpPr>
                <a:stCxn id="89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52" name="Group 90"/>
            <p:cNvGrpSpPr/>
            <p:nvPr/>
          </p:nvGrpSpPr>
          <p:grpSpPr>
            <a:xfrm>
              <a:off x="6705600" y="47244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7100000"/>
              </a:camera>
              <a:lightRig rig="threePt" dir="t"/>
            </a:scene3d>
          </p:grpSpPr>
          <p:sp>
            <p:nvSpPr>
              <p:cNvPr id="92" name="Oval 91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3" name="Straight Arrow Connector 92"/>
              <p:cNvCxnSpPr>
                <a:stCxn id="92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53" name="Group 114"/>
            <p:cNvGrpSpPr/>
            <p:nvPr/>
          </p:nvGrpSpPr>
          <p:grpSpPr>
            <a:xfrm>
              <a:off x="6019800" y="4648994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8000000"/>
              </a:camera>
              <a:lightRig rig="threePt" dir="t"/>
            </a:scene3d>
          </p:grpSpPr>
          <p:sp>
            <p:nvSpPr>
              <p:cNvPr id="116" name="Oval 115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7" name="Straight Arrow Connector 116"/>
              <p:cNvCxnSpPr>
                <a:stCxn id="116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55" name="Group 117"/>
            <p:cNvGrpSpPr/>
            <p:nvPr/>
          </p:nvGrpSpPr>
          <p:grpSpPr>
            <a:xfrm>
              <a:off x="6324600" y="5029200"/>
              <a:ext cx="152400" cy="380206"/>
              <a:chOff x="3886200" y="4725194"/>
              <a:chExt cx="152400" cy="380206"/>
            </a:xfrm>
            <a:scene3d>
              <a:camera prst="orthographicFront">
                <a:rot lat="0" lon="0" rev="16200000"/>
              </a:camera>
              <a:lightRig rig="threePt" dir="t"/>
            </a:scene3d>
          </p:grpSpPr>
          <p:sp>
            <p:nvSpPr>
              <p:cNvPr id="119" name="Oval 118"/>
              <p:cNvSpPr/>
              <p:nvPr/>
            </p:nvSpPr>
            <p:spPr>
              <a:xfrm>
                <a:off x="3886200" y="4953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0" name="Straight Arrow Connector 119"/>
              <p:cNvCxnSpPr>
                <a:stCxn id="119" idx="0"/>
              </p:cNvCxnSpPr>
              <p:nvPr/>
            </p:nvCxnSpPr>
            <p:spPr>
              <a:xfrm rot="5400000" flipH="1" flipV="1">
                <a:off x="3848100" y="4838700"/>
                <a:ext cx="2286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64" name="TextBox 123"/>
            <p:cNvSpPr txBox="1">
              <a:spLocks noChangeArrowheads="1"/>
            </p:cNvSpPr>
            <p:nvPr/>
          </p:nvSpPr>
          <p:spPr bwMode="auto">
            <a:xfrm>
              <a:off x="6553200" y="4952525"/>
              <a:ext cx="2285998" cy="132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sz="2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outside the medium</a:t>
              </a:r>
            </a:p>
            <a:p>
              <a:pPr eaLnBrk="1" hangingPunct="1"/>
              <a:r>
                <a:rPr lang="en-US" sz="2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(below </a:t>
              </a:r>
              <a:r>
                <a:rPr lang="en-US" sz="2000" i="1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T</a:t>
              </a:r>
              <a:r>
                <a:rPr lang="en-US" sz="2000" baseline="-25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c</a:t>
              </a:r>
              <a:r>
                <a:rPr lang="en-US" sz="2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)</a:t>
              </a:r>
            </a:p>
            <a:p>
              <a:pPr eaLnBrk="1" hangingPunct="1"/>
              <a:r>
                <a:rPr lang="en-US" sz="2000">
                  <a:solidFill>
                    <a:srgbClr val="168926"/>
                  </a:solidFill>
                  <a:latin typeface="Gill Sans" charset="0"/>
                  <a:ea typeface="宋体" charset="0"/>
                  <a:cs typeface="宋体" charset="0"/>
                </a:rPr>
                <a:t>hadronize and hadronic scattering</a:t>
              </a:r>
            </a:p>
          </p:txBody>
        </p:sp>
      </p:grpSp>
      <p:sp>
        <p:nvSpPr>
          <p:cNvPr id="21512" name="TextBox 9"/>
          <p:cNvSpPr txBox="1">
            <a:spLocks noChangeArrowheads="1"/>
          </p:cNvSpPr>
          <p:nvPr/>
        </p:nvSpPr>
        <p:spPr bwMode="auto">
          <a:xfrm>
            <a:off x="609600" y="4114800"/>
            <a:ext cx="25908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2000" i="1" dirty="0">
                <a:solidFill>
                  <a:srgbClr val="000090"/>
                </a:solidFill>
                <a:ea typeface="宋体" charset="0"/>
                <a:cs typeface="宋体" charset="0"/>
              </a:rPr>
              <a:t>D</a:t>
            </a:r>
            <a:r>
              <a:rPr lang="en-US" altLang="zh-CN" sz="2000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=5/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(</a:t>
            </a:r>
            <a:r>
              <a:rPr lang="en-US" altLang="zh-CN" sz="2000" i="1" dirty="0">
                <a:solidFill>
                  <a:srgbClr val="000090"/>
                </a:solidFill>
                <a:ea typeface="宋体" charset="0"/>
                <a:cs typeface="宋体" charset="0"/>
              </a:rPr>
              <a:t>2πT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), i.e., </a:t>
            </a:r>
            <a:r>
              <a:rPr lang="en-US" altLang="zh-CN" sz="2000" dirty="0" err="1">
                <a:solidFill>
                  <a:srgbClr val="000090"/>
                </a:solidFill>
                <a:ea typeface="宋体" charset="0"/>
                <a:cs typeface="宋体" charset="0"/>
              </a:rPr>
              <a:t>qhat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 around 3</a:t>
            </a:r>
            <a:r>
              <a:rPr lang="en-US" altLang="zh-CN" sz="2000" dirty="0" smtClean="0">
                <a:solidFill>
                  <a:srgbClr val="000090"/>
                </a:solidFill>
                <a:ea typeface="宋体" charset="0"/>
                <a:cs typeface="宋体" charset="0"/>
              </a:rPr>
              <a:t> 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GeV</a:t>
            </a:r>
            <a:r>
              <a:rPr lang="en-US" altLang="zh-CN" sz="2000" baseline="30000" dirty="0">
                <a:solidFill>
                  <a:srgbClr val="000090"/>
                </a:solidFill>
                <a:ea typeface="宋体" charset="0"/>
                <a:cs typeface="宋体" charset="0"/>
              </a:rPr>
              <a:t>2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/</a:t>
            </a:r>
            <a:r>
              <a:rPr lang="en-US" altLang="zh-CN" sz="2000" dirty="0" err="1">
                <a:solidFill>
                  <a:srgbClr val="000090"/>
                </a:solidFill>
                <a:ea typeface="宋体" charset="0"/>
                <a:cs typeface="宋体" charset="0"/>
              </a:rPr>
              <a:t>fm</a:t>
            </a:r>
            <a:r>
              <a:rPr lang="en-US" altLang="zh-CN" sz="2000" dirty="0">
                <a:solidFill>
                  <a:srgbClr val="000090"/>
                </a:solidFill>
                <a:ea typeface="宋体" charset="0"/>
                <a:cs typeface="宋体" charset="0"/>
              </a:rPr>
              <a:t> at initial temperature (around 350~400 MeV)  </a:t>
            </a:r>
          </a:p>
        </p:txBody>
      </p:sp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891463" cy="1219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Charm Quark Evolution inside the QGP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0027595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9" descr="TEvolu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763" y="1981200"/>
            <a:ext cx="5532437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标题 1"/>
          <p:cNvSpPr>
            <a:spLocks noGrp="1"/>
          </p:cNvSpPr>
          <p:nvPr>
            <p:ph type="title"/>
          </p:nvPr>
        </p:nvSpPr>
        <p:spPr>
          <a:xfrm>
            <a:off x="76200" y="-152400"/>
            <a:ext cx="8991600" cy="1268413"/>
          </a:xfrm>
        </p:spPr>
        <p:txBody>
          <a:bodyPr/>
          <a:lstStyle/>
          <a:p>
            <a:pPr eaLnBrk="1" hangingPunct="1"/>
            <a:r>
              <a:rPr lang="en-US" altLang="zh-CN" sz="3600" b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Check of Detail Balance</a:t>
            </a:r>
            <a:endParaRPr lang="zh-CN" altLang="en-US" sz="360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57200" y="790575"/>
            <a:ext cx="7467600" cy="657225"/>
            <a:chOff x="381000" y="1524000"/>
            <a:chExt cx="7467600" cy="657225"/>
          </a:xfrm>
        </p:grpSpPr>
        <p:sp>
          <p:nvSpPr>
            <p:cNvPr id="45070" name="TextBox 5"/>
            <p:cNvSpPr txBox="1">
              <a:spLocks noChangeArrowheads="1"/>
            </p:cNvSpPr>
            <p:nvPr/>
          </p:nvSpPr>
          <p:spPr bwMode="auto">
            <a:xfrm>
              <a:off x="381000" y="1600200"/>
              <a:ext cx="4343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90"/>
                  </a:solidFill>
                  <a:ea typeface="宋体" charset="0"/>
                  <a:cs typeface="宋体" charset="0"/>
                </a:rPr>
                <a:t>Modified Langevin Equation:</a:t>
              </a:r>
            </a:p>
          </p:txBody>
        </p:sp>
        <p:grpSp>
          <p:nvGrpSpPr>
            <p:cNvPr id="3" name="Group 18"/>
            <p:cNvGrpSpPr>
              <a:grpSpLocks noChangeAspect="1"/>
            </p:cNvGrpSpPr>
            <p:nvPr/>
          </p:nvGrpSpPr>
          <p:grpSpPr bwMode="auto">
            <a:xfrm>
              <a:off x="4700589" y="1524000"/>
              <a:ext cx="3148013" cy="657225"/>
              <a:chOff x="4267200" y="2971800"/>
              <a:chExt cx="3238500" cy="675640"/>
            </a:xfrm>
          </p:grpSpPr>
          <p:pic>
            <p:nvPicPr>
              <p:cNvPr id="45072" name="Picture 14" descr="latex-image-1.pd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7200" y="2971800"/>
                <a:ext cx="693420" cy="675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073" name="Picture 15" descr="latex-image-1.pd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5400" y="3105150"/>
                <a:ext cx="178689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074" name="Picture 16" descr="latex-image-1.pd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9440" y="3200400"/>
                <a:ext cx="213360" cy="222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075" name="Picture 17" descr="latex-image-1.pd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9000" y="3124200"/>
                <a:ext cx="266700" cy="408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33400" y="1892300"/>
            <a:ext cx="5410200" cy="546100"/>
            <a:chOff x="2627313" y="2689225"/>
            <a:chExt cx="5553075" cy="546100"/>
          </a:xfrm>
        </p:grpSpPr>
        <p:pic>
          <p:nvPicPr>
            <p:cNvPr id="45068" name="Picture 23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313" y="2689225"/>
              <a:ext cx="1774825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69" name="Picture 24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7900" y="2781300"/>
              <a:ext cx="33924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5062" name="Picture 1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2587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TextBox 18"/>
          <p:cNvSpPr txBox="1">
            <a:spLocks noChangeArrowheads="1"/>
          </p:cNvSpPr>
          <p:nvPr/>
        </p:nvSpPr>
        <p:spPr bwMode="auto">
          <a:xfrm>
            <a:off x="457200" y="1371600"/>
            <a:ext cx="800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/>
              <a:t>    </a:t>
            </a:r>
            <a:r>
              <a:rPr lang="en-US" altLang="zh-CN">
                <a:solidFill>
                  <a:srgbClr val="FF0000"/>
                </a:solidFill>
              </a:rPr>
              <a:t>Gluon radiation only, may break the detail balance</a:t>
            </a:r>
          </a:p>
        </p:txBody>
      </p:sp>
      <p:sp>
        <p:nvSpPr>
          <p:cNvPr id="45064" name="TextBox 19"/>
          <p:cNvSpPr txBox="1">
            <a:spLocks noChangeArrowheads="1"/>
          </p:cNvSpPr>
          <p:nvPr/>
        </p:nvSpPr>
        <p:spPr bwMode="auto">
          <a:xfrm>
            <a:off x="5410200" y="2527300"/>
            <a:ext cx="35814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buSzPct val="150000"/>
            </a:pPr>
            <a:r>
              <a:rPr lang="en-US" altLang="zh-CN">
                <a:solidFill>
                  <a:srgbClr val="000090"/>
                </a:solidFill>
              </a:rPr>
              <a:t>Cut off gluon radiation at low energies where collisional energy loss dominates and detail balance is preserved.</a:t>
            </a:r>
          </a:p>
          <a:p>
            <a:pPr eaLnBrk="1" hangingPunct="1">
              <a:buSzPct val="150000"/>
            </a:pPr>
            <a:endParaRPr lang="en-US" altLang="zh-CN" sz="1200"/>
          </a:p>
          <a:p>
            <a:pPr eaLnBrk="1" hangingPunct="1">
              <a:buSzPct val="150000"/>
            </a:pPr>
            <a:r>
              <a:rPr lang="en-US" altLang="zh-CN">
                <a:solidFill>
                  <a:srgbClr val="008000"/>
                </a:solidFill>
              </a:rPr>
              <a:t>Large enough cut reproduces charm quark  thermalization behavior.</a:t>
            </a:r>
          </a:p>
        </p:txBody>
      </p: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685800" y="5943600"/>
            <a:ext cx="8229600" cy="830263"/>
            <a:chOff x="685801" y="5943600"/>
            <a:chExt cx="8229600" cy="830997"/>
          </a:xfrm>
        </p:grpSpPr>
        <p:sp>
          <p:nvSpPr>
            <p:cNvPr id="45066" name="TextBox 21"/>
            <p:cNvSpPr txBox="1">
              <a:spLocks noChangeArrowheads="1"/>
            </p:cNvSpPr>
            <p:nvPr/>
          </p:nvSpPr>
          <p:spPr bwMode="auto">
            <a:xfrm>
              <a:off x="685801" y="5943600"/>
              <a:ext cx="82296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FF0000"/>
                  </a:solidFill>
                </a:rPr>
                <a:t>More rigorous solution: include gluon absorption term into  the higher-twist formalism directly and recalculate     term.</a:t>
              </a:r>
            </a:p>
          </p:txBody>
        </p:sp>
        <p:pic>
          <p:nvPicPr>
            <p:cNvPr id="45067" name="Picture 17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6324600"/>
              <a:ext cx="259248" cy="397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8822091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7" descr="RHICB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24200"/>
            <a:ext cx="40227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6" descr="RAA_BD6-RHIC-0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675" y="3140075"/>
            <a:ext cx="40227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5" descr="RAA_BD6-LHC-0-7d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675" y="457200"/>
            <a:ext cx="40227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6" descr="v2_compare_BD6-LHC-30-4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57200"/>
            <a:ext cx="40227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848600" cy="990600"/>
          </a:xfrm>
        </p:spPr>
        <p:txBody>
          <a:bodyPr/>
          <a:lstStyle/>
          <a:p>
            <a:pPr eaLnBrk="1" hangingPunct="1"/>
            <a:r>
              <a:rPr lang="en-US" altLang="zh-CN" sz="3600" b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Prediction for </a:t>
            </a:r>
            <a:r>
              <a:rPr lang="en-US" altLang="zh-CN" sz="3600" b="1" i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B</a:t>
            </a:r>
            <a:r>
              <a:rPr lang="en-US" altLang="zh-CN" sz="3600" b="1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 Meson Measurements</a:t>
            </a:r>
          </a:p>
        </p:txBody>
      </p:sp>
      <p:sp>
        <p:nvSpPr>
          <p:cNvPr id="46087" name="TextBox 6"/>
          <p:cNvSpPr txBox="1">
            <a:spLocks noChangeArrowheads="1"/>
          </p:cNvSpPr>
          <p:nvPr/>
        </p:nvSpPr>
        <p:spPr bwMode="auto">
          <a:xfrm>
            <a:off x="685800" y="6019800"/>
            <a:ext cx="8153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The shadowing effect for </a:t>
            </a:r>
            <a:r>
              <a:rPr lang="en-US" altLang="zh-CN" sz="2000" i="1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b</a:t>
            </a:r>
            <a:r>
              <a:rPr lang="en-US" altLang="zh-CN" sz="200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-quark is not as significant as </a:t>
            </a:r>
            <a:r>
              <a:rPr lang="en-US" altLang="zh-CN" sz="2000" i="1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c</a:t>
            </a:r>
            <a:r>
              <a:rPr lang="en-US" altLang="zh-CN" sz="200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-quark, but still non-negligible. “Anti-shadowing” at RHIC energy.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9257088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diagram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"/>
            <a:ext cx="50292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4514219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lot-ccbar-init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569" y="620490"/>
            <a:ext cx="5532120" cy="4274820"/>
          </a:xfrm>
          <a:prstGeom prst="rect">
            <a:avLst/>
          </a:prstGeom>
        </p:spPr>
      </p:pic>
      <p:pic>
        <p:nvPicPr>
          <p:cNvPr id="12" name="Picture 11" descr="plot-corr-DDbar-0p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917" y="620490"/>
            <a:ext cx="5532120" cy="4274820"/>
          </a:xfrm>
          <a:prstGeom prst="rect">
            <a:avLst/>
          </a:prstGeom>
        </p:spPr>
      </p:pic>
      <p:sp>
        <p:nvSpPr>
          <p:cNvPr id="40964" name="Title 1"/>
          <p:cNvSpPr>
            <a:spLocks noGrp="1"/>
          </p:cNvSpPr>
          <p:nvPr>
            <p:ph type="title"/>
          </p:nvPr>
        </p:nvSpPr>
        <p:spPr>
          <a:xfrm>
            <a:off x="893763" y="50955"/>
            <a:ext cx="7358062" cy="887035"/>
          </a:xfrm>
        </p:spPr>
        <p:txBody>
          <a:bodyPr/>
          <a:lstStyle/>
          <a:p>
            <a:pPr eaLnBrk="1" hangingPunct="1"/>
            <a:r>
              <a:rPr lang="en-US" altLang="zh-CN" sz="3600" b="1" dirty="0" smtClean="0">
                <a:solidFill>
                  <a:srgbClr val="3366FF"/>
                </a:solidFill>
                <a:latin typeface="Calibri" charset="0"/>
                <a:ea typeface="宋体" charset="0"/>
                <a:cs typeface="宋体" charset="0"/>
              </a:rPr>
              <a:t>Near / Away </a:t>
            </a:r>
            <a:r>
              <a:rPr lang="en-US" altLang="zh-CN" dirty="0" smtClean="0">
                <a:ea typeface="宋体" charset="0"/>
                <a:cs typeface="宋体" charset="0"/>
              </a:rPr>
              <a:t>Side Variances</a:t>
            </a:r>
            <a:endParaRPr lang="en-US" altLang="zh-CN" sz="3600" b="1" dirty="0">
              <a:solidFill>
                <a:srgbClr val="3366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77295" y="4836537"/>
            <a:ext cx="8610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marL="252000" indent="-252000"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Near side at low </a:t>
            </a:r>
            <a:r>
              <a:rPr lang="en-US" altLang="zh-CN" i="1" dirty="0" err="1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p</a:t>
            </a:r>
            <a:r>
              <a:rPr lang="en-US" altLang="zh-CN" baseline="-25000" dirty="0" err="1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T</a:t>
            </a: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: asymptotic behavior towards uniform distribution </a:t>
            </a:r>
            <a:r>
              <a:rPr lang="en-US" altLang="zh-CN" i="1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π</a:t>
            </a:r>
            <a:r>
              <a:rPr lang="en-US" altLang="zh-CN" dirty="0" smtClean="0">
                <a:solidFill>
                  <a:srgbClr val="000090"/>
                </a:solidFill>
                <a:latin typeface="Calibri" charset="0"/>
                <a:ea typeface="宋体" charset="0"/>
                <a:cs typeface="宋体" charset="0"/>
              </a:rPr>
              <a:t>/√12.</a:t>
            </a:r>
          </a:p>
          <a:p>
            <a:pPr marL="252000" indent="-252000" eaLnBrk="1" hangingPunct="1">
              <a:buFont typeface="Arial" charset="0"/>
              <a:buChar char="•"/>
            </a:pPr>
            <a:r>
              <a: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Away side at medium </a:t>
            </a:r>
            <a:r>
              <a:rPr lang="en-US" altLang="zh-CN" i="1" dirty="0" err="1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p</a:t>
            </a:r>
            <a:r>
              <a:rPr lang="en-US" altLang="zh-CN" baseline="-25000" dirty="0" err="1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T</a:t>
            </a:r>
            <a:r>
              <a:rPr lang="en-US" altLang="zh-CN" dirty="0" smtClean="0">
                <a:solidFill>
                  <a:srgbClr val="FF0000"/>
                </a:solidFill>
                <a:latin typeface="Calibri" charset="0"/>
                <a:ea typeface="宋体" charset="0"/>
                <a:cs typeface="宋体" charset="0"/>
              </a:rPr>
              <a:t>: non-monotonic behavior – competition between </a:t>
            </a:r>
            <a:r>
              <a:rPr lang="en-US" dirty="0" smtClean="0">
                <a:solidFill>
                  <a:srgbClr val="FF0000"/>
                </a:solidFill>
              </a:rPr>
              <a:t>longitudinal energy loss and transverse momentum broadening.</a:t>
            </a:r>
          </a:p>
          <a:p>
            <a:pPr eaLnBrk="1" hangingPunct="1">
              <a:buFont typeface="Arial" charset="0"/>
              <a:buChar char="•"/>
            </a:pPr>
            <a:endParaRPr lang="en-US" altLang="zh-CN" dirty="0" smtClean="0">
              <a:solidFill>
                <a:srgbClr val="FF0000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101049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lot-corr-DDinit-angl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1539" r="-21539"/>
          <a:stretch>
            <a:fillRect/>
          </a:stretch>
        </p:blipFill>
        <p:spPr>
          <a:xfrm>
            <a:off x="-111125" y="774700"/>
            <a:ext cx="9354383" cy="5052060"/>
          </a:xfrm>
        </p:spPr>
      </p:pic>
    </p:spTree>
  </p:cSld>
  <p:clrMapOvr>
    <a:masterClrMapping/>
  </p:clrMapOvr>
  <p:transition>
    <p:zo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lbl-jet.pot</Template>
  <TotalTime>11516</TotalTime>
  <Words>1776</Words>
  <Application>Microsoft Macintosh PowerPoint</Application>
  <PresentationFormat>On-screen Show (4:3)</PresentationFormat>
  <Paragraphs>183</Paragraphs>
  <Slides>32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Breeze</vt:lpstr>
      <vt:lpstr>Transport Theory of Open Heavy Flavor in Heavy-Ion Collisions</vt:lpstr>
      <vt:lpstr>Outline</vt:lpstr>
      <vt:lpstr>Why to Study Heavy Quarks?</vt:lpstr>
      <vt:lpstr>Heavy Flavor Initial Production</vt:lpstr>
      <vt:lpstr>Energy Loss Mechanisms</vt:lpstr>
      <vt:lpstr>Heavy Flavor Evolution inside QGP ( Improved Langevin Approach )</vt:lpstr>
      <vt:lpstr>Slide 7</vt:lpstr>
      <vt:lpstr>Charm Quark Evolution in Static Medium</vt:lpstr>
      <vt:lpstr>Charm Quark Evolution inside the QGP</vt:lpstr>
      <vt:lpstr>Heavy Quark Energy Loss</vt:lpstr>
      <vt:lpstr>Hadronization</vt:lpstr>
      <vt:lpstr>The Instantaneous Coalescence Model</vt:lpstr>
      <vt:lpstr>Slide 13</vt:lpstr>
      <vt:lpstr>Hadronic Interactions</vt:lpstr>
      <vt:lpstr>RAA of LHC D meson</vt:lpstr>
      <vt:lpstr>RAA and v2  of D mesons</vt:lpstr>
      <vt:lpstr>Slide 17</vt:lpstr>
      <vt:lpstr>More RAA results for RHIC</vt:lpstr>
      <vt:lpstr>From Single Particle Spectra to Two-Particle Correlations</vt:lpstr>
      <vt:lpstr>Angular De-correlation of CCbar</vt:lpstr>
      <vt:lpstr>More Realistic Analysis</vt:lpstr>
      <vt:lpstr>Near / Away Side Variances</vt:lpstr>
      <vt:lpstr>Momentum Imbalance of D mesons </vt:lpstr>
      <vt:lpstr>Probe Different Regions of QGP</vt:lpstr>
      <vt:lpstr>Summary</vt:lpstr>
      <vt:lpstr>Thank you!</vt:lpstr>
      <vt:lpstr>Charm Quark Evolution inside the QGP</vt:lpstr>
      <vt:lpstr>Check of Detail Balance</vt:lpstr>
      <vt:lpstr>Prediction for B Meson Measurements</vt:lpstr>
      <vt:lpstr>Slide 30</vt:lpstr>
      <vt:lpstr>Near / Away Side Variances</vt:lpstr>
      <vt:lpstr>Slide 32</vt:lpstr>
    </vt:vector>
  </TitlesOfParts>
  <Company>Duke Physics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Shanshan Cao</dc:creator>
  <cp:lastModifiedBy>Shanshan Cao</cp:lastModifiedBy>
  <cp:revision>449</cp:revision>
  <cp:lastPrinted>2015-09-28T14:58:55Z</cp:lastPrinted>
  <dcterms:created xsi:type="dcterms:W3CDTF">2015-10-07T23:32:16Z</dcterms:created>
  <dcterms:modified xsi:type="dcterms:W3CDTF">2015-10-08T00:55:43Z</dcterms:modified>
</cp:coreProperties>
</file>